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756285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4.xml"/><Relationship Id="rId8" Type="http://schemas.openxmlformats.org/officeDocument/2006/relationships/image" Target="../media/image5.png"/><Relationship Id="rId7" Type="http://schemas.openxmlformats.org/officeDocument/2006/relationships/tags" Target="../tags/tag3.xml"/><Relationship Id="rId6" Type="http://schemas.openxmlformats.org/officeDocument/2006/relationships/tags" Target="../tags/tag2.xml"/><Relationship Id="rId5" Type="http://schemas.openxmlformats.org/officeDocument/2006/relationships/image" Target="../media/image4.png"/><Relationship Id="rId4" Type="http://schemas.openxmlformats.org/officeDocument/2006/relationships/tags" Target="../tags/tag1.xml"/><Relationship Id="rId3" Type="http://schemas.openxmlformats.org/officeDocument/2006/relationships/image" Target="../media/image3.jpeg"/><Relationship Id="rId21" Type="http://schemas.openxmlformats.org/officeDocument/2006/relationships/slideLayout" Target="../slideLayouts/slideLayout1.xml"/><Relationship Id="rId20" Type="http://schemas.openxmlformats.org/officeDocument/2006/relationships/tags" Target="../tags/tag14.xml"/><Relationship Id="rId2" Type="http://schemas.openxmlformats.org/officeDocument/2006/relationships/image" Target="../media/image2.jpeg"/><Relationship Id="rId19" Type="http://schemas.openxmlformats.org/officeDocument/2006/relationships/tags" Target="../tags/tag13.xml"/><Relationship Id="rId18" Type="http://schemas.openxmlformats.org/officeDocument/2006/relationships/tags" Target="../tags/tag12.xml"/><Relationship Id="rId17" Type="http://schemas.openxmlformats.org/officeDocument/2006/relationships/tags" Target="../tags/tag11.xml"/><Relationship Id="rId16" Type="http://schemas.openxmlformats.org/officeDocument/2006/relationships/tags" Target="../tags/tag10.xml"/><Relationship Id="rId15" Type="http://schemas.openxmlformats.org/officeDocument/2006/relationships/tags" Target="../tags/tag9.xml"/><Relationship Id="rId14" Type="http://schemas.openxmlformats.org/officeDocument/2006/relationships/tags" Target="../tags/tag8.xml"/><Relationship Id="rId13" Type="http://schemas.openxmlformats.org/officeDocument/2006/relationships/tags" Target="../tags/tag7.xml"/><Relationship Id="rId12" Type="http://schemas.openxmlformats.org/officeDocument/2006/relationships/tags" Target="../tags/tag6.xml"/><Relationship Id="rId11" Type="http://schemas.openxmlformats.org/officeDocument/2006/relationships/tags" Target="../tags/tag5.xml"/><Relationship Id="rId10" Type="http://schemas.openxmlformats.org/officeDocument/2006/relationships/image" Target="../media/image6.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image" Target="../media/image5.png"/><Relationship Id="rId5" Type="http://schemas.openxmlformats.org/officeDocument/2006/relationships/tags" Target="../tags/tag18.xml"/><Relationship Id="rId4" Type="http://schemas.openxmlformats.org/officeDocument/2006/relationships/image" Target="../media/image4.png"/><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slideLayout" Target="../slideLayouts/slideLayout1.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image" Target="../media/image5.png"/><Relationship Id="rId5" Type="http://schemas.openxmlformats.org/officeDocument/2006/relationships/tags" Target="../tags/tag24.xml"/><Relationship Id="rId4" Type="http://schemas.openxmlformats.org/officeDocument/2006/relationships/image" Target="../media/image4.png"/><Relationship Id="rId3" Type="http://schemas.openxmlformats.org/officeDocument/2006/relationships/tags" Target="../tags/tag23.xml"/><Relationship Id="rId2" Type="http://schemas.openxmlformats.org/officeDocument/2006/relationships/image" Target="../media/image8.jpeg"/><Relationship Id="rId16" Type="http://schemas.openxmlformats.org/officeDocument/2006/relationships/slideLayout" Target="../slideLayouts/slideLayout1.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image" Target="../media/image6.png"/><Relationship Id="rId12" Type="http://schemas.openxmlformats.org/officeDocument/2006/relationships/tags" Target="../tags/tag30.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rot="21600000">
            <a:off x="3910334" y="4772054"/>
            <a:ext cx="3238487" cy="3428945"/>
            <a:chOff x="0" y="0"/>
            <a:chExt cx="3238487" cy="3428945"/>
          </a:xfrm>
        </p:grpSpPr>
        <p:pic>
          <p:nvPicPr>
            <p:cNvPr id="4" name="picture 4"/>
            <p:cNvPicPr>
              <a:picLocks noChangeAspect="1"/>
            </p:cNvPicPr>
            <p:nvPr/>
          </p:nvPicPr>
          <p:blipFill>
            <a:blip r:embed="rId1"/>
            <a:stretch>
              <a:fillRect/>
            </a:stretch>
          </p:blipFill>
          <p:spPr>
            <a:xfrm rot="21600000">
              <a:off x="0" y="0"/>
              <a:ext cx="3238487" cy="3378151"/>
            </a:xfrm>
            <a:prstGeom prst="rect">
              <a:avLst/>
            </a:prstGeom>
          </p:spPr>
        </p:pic>
        <p:sp>
          <p:nvSpPr>
            <p:cNvPr id="6" name="textbox 6"/>
            <p:cNvSpPr/>
            <p:nvPr/>
          </p:nvSpPr>
          <p:spPr>
            <a:xfrm>
              <a:off x="-12700" y="-12700"/>
              <a:ext cx="3263900" cy="3455670"/>
            </a:xfrm>
            <a:prstGeom prst="rect">
              <a:avLst/>
            </a:prstGeom>
            <a:noFill/>
            <a:ln w="0" cap="flat">
              <a:noFill/>
              <a:prstDash val="solid"/>
              <a:miter lim="0"/>
            </a:ln>
          </p:spPr>
          <p:txBody>
            <a:bodyPr vert="horz" wrap="square" lIns="0" tIns="0" rIns="0" bIns="0"/>
            <a:lstStyle/>
            <a:p>
              <a:pPr algn="l" rtl="0" eaLnBrk="0">
                <a:lnSpc>
                  <a:spcPct val="108000"/>
                </a:lnSpc>
              </a:pPr>
              <a:endParaRPr sz="600" dirty="0">
                <a:latin typeface="Arial" panose="020B0604020202020204"/>
                <a:ea typeface="Arial" panose="020B0604020202020204"/>
                <a:cs typeface="Arial" panose="020B0604020202020204"/>
              </a:endParaRPr>
            </a:p>
            <a:p>
              <a:pPr marL="100965" algn="l" rtl="0" eaLnBrk="0">
                <a:lnSpc>
                  <a:spcPct val="129000"/>
                </a:lnSpc>
                <a:spcBef>
                  <a:spcPts val="5"/>
                </a:spcBef>
              </a:pPr>
              <a:r>
                <a:rPr lang="en-US" altLang="zh-CN" sz="900" dirty="0">
                  <a:latin typeface="Arial" panose="020B0604020202020204"/>
                  <a:ea typeface="Arial" panose="020B0604020202020204"/>
                  <a:cs typeface="Arial" panose="020B0604020202020204"/>
                </a:rPr>
                <a:t>SD3110 can provide a wide frequency response and shock resistance, making it an ideal choice for industrial vibration monitoring in environments with accompanying shocks. Its accompanying cable model is 22A-L, so it is a sensor with an M12 connector-matched cable.</a:t>
              </a:r>
              <a:endParaRPr lang="en-US" altLang="zh-CN"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marL="1199515" algn="l" rtl="0" eaLnBrk="0">
                <a:lnSpc>
                  <a:spcPct val="93000"/>
                </a:lnSpc>
                <a:spcBef>
                  <a:spcPts val="185"/>
                </a:spcBef>
              </a:pPr>
              <a:r>
                <a:rPr sz="600" b="1" kern="0" spc="10" dirty="0">
                  <a:solidFill>
                    <a:srgbClr val="000000">
                      <a:alpha val="100000"/>
                    </a:srgbClr>
                  </a:solidFill>
                  <a:latin typeface="Arial" panose="020B0604020202020204"/>
                  <a:ea typeface="Arial" panose="020B0604020202020204"/>
                  <a:cs typeface="Arial" panose="020B0604020202020204"/>
                </a:rPr>
                <a:t>-LF</a:t>
              </a:r>
              <a:r>
                <a:rPr sz="600" b="1" kern="0" spc="50" dirty="0">
                  <a:solidFill>
                    <a:srgbClr val="000000">
                      <a:alpha val="100000"/>
                    </a:srgbClr>
                  </a:solidFill>
                  <a:latin typeface="Arial" panose="020B0604020202020204"/>
                  <a:ea typeface="Arial" panose="020B0604020202020204"/>
                  <a:cs typeface="Arial" panose="020B0604020202020204"/>
                </a:rPr>
                <a:t> </a:t>
              </a:r>
              <a:r>
                <a:rPr sz="600" b="1" kern="0" spc="10" dirty="0">
                  <a:solidFill>
                    <a:srgbClr val="000000">
                      <a:alpha val="100000"/>
                    </a:srgbClr>
                  </a:solidFill>
                  <a:latin typeface="Arial" panose="020B0604020202020204"/>
                  <a:ea typeface="Arial" panose="020B0604020202020204"/>
                  <a:cs typeface="Arial" panose="020B0604020202020204"/>
                </a:rPr>
                <a:t>Frequency</a:t>
              </a:r>
              <a:r>
                <a:rPr sz="600" b="1" kern="0" spc="50" dirty="0">
                  <a:solidFill>
                    <a:srgbClr val="000000">
                      <a:alpha val="100000"/>
                    </a:srgbClr>
                  </a:solidFill>
                  <a:latin typeface="Arial" panose="020B0604020202020204"/>
                  <a:ea typeface="Arial" panose="020B0604020202020204"/>
                  <a:cs typeface="Arial" panose="020B0604020202020204"/>
                </a:rPr>
                <a:t> </a:t>
              </a:r>
              <a:r>
                <a:rPr sz="600" b="1" kern="0" spc="10" dirty="0">
                  <a:solidFill>
                    <a:srgbClr val="000000">
                      <a:alpha val="100000"/>
                    </a:srgbClr>
                  </a:solidFill>
                  <a:latin typeface="Arial" panose="020B0604020202020204"/>
                  <a:ea typeface="Arial" panose="020B0604020202020204"/>
                  <a:cs typeface="Arial" panose="020B0604020202020204"/>
                </a:rPr>
                <a:t>Resp</a:t>
              </a:r>
              <a:r>
                <a:rPr sz="600" b="1" kern="0" spc="0" dirty="0">
                  <a:solidFill>
                    <a:srgbClr val="000000">
                      <a:alpha val="100000"/>
                    </a:srgbClr>
                  </a:solidFill>
                  <a:latin typeface="Arial" panose="020B0604020202020204"/>
                  <a:ea typeface="Arial" panose="020B0604020202020204"/>
                  <a:cs typeface="Arial" panose="020B0604020202020204"/>
                </a:rPr>
                <a:t>onse</a:t>
              </a:r>
              <a:endParaRPr sz="6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5000"/>
                </a:lnSpc>
              </a:pPr>
              <a:endParaRPr sz="1000" dirty="0">
                <a:latin typeface="Arial" panose="020B0604020202020204"/>
                <a:ea typeface="Arial" panose="020B0604020202020204"/>
                <a:cs typeface="Arial" panose="020B0604020202020204"/>
              </a:endParaRPr>
            </a:p>
            <a:p>
              <a:pPr algn="l" rtl="0" eaLnBrk="0">
                <a:lnSpc>
                  <a:spcPct val="115000"/>
                </a:lnSpc>
              </a:pPr>
              <a:endParaRPr sz="1000" dirty="0">
                <a:latin typeface="Arial" panose="020B0604020202020204"/>
                <a:ea typeface="Arial" panose="020B0604020202020204"/>
                <a:cs typeface="Arial" panose="020B0604020202020204"/>
              </a:endParaRPr>
            </a:p>
            <a:p>
              <a:pPr algn="l" rtl="0" eaLnBrk="0">
                <a:lnSpc>
                  <a:spcPct val="109000"/>
                </a:lnSpc>
              </a:pPr>
              <a:endParaRPr sz="100" dirty="0">
                <a:latin typeface="Arial" panose="020B0604020202020204"/>
                <a:ea typeface="Arial" panose="020B0604020202020204"/>
                <a:cs typeface="Arial" panose="020B0604020202020204"/>
              </a:endParaRPr>
            </a:p>
            <a:p>
              <a:pPr marL="1542415" algn="l" rtl="0" eaLnBrk="0">
                <a:lnSpc>
                  <a:spcPct val="79000"/>
                </a:lnSpc>
                <a:spcBef>
                  <a:spcPts val="0"/>
                </a:spcBef>
              </a:pPr>
              <a:r>
                <a:rPr sz="400" kern="0" spc="-10" dirty="0">
                  <a:solidFill>
                    <a:srgbClr val="000000">
                      <a:alpha val="100000"/>
                    </a:srgbClr>
                  </a:solidFill>
                  <a:latin typeface="Times New Roman" panose="02020603050405020304"/>
                  <a:ea typeface="Times New Roman" panose="02020603050405020304"/>
                  <a:cs typeface="Times New Roman" panose="02020603050405020304"/>
                </a:rPr>
                <a:t>Prequiney</a:t>
              </a:r>
              <a:r>
                <a:rPr sz="400" kern="0" spc="60" dirty="0">
                  <a:solidFill>
                    <a:srgbClr val="000000">
                      <a:alpha val="100000"/>
                    </a:srgbClr>
                  </a:solidFill>
                  <a:latin typeface="Times New Roman" panose="02020603050405020304"/>
                  <a:ea typeface="Times New Roman" panose="02020603050405020304"/>
                  <a:cs typeface="Times New Roman" panose="02020603050405020304"/>
                </a:rPr>
                <a:t>  </a:t>
              </a:r>
              <a:r>
                <a:rPr sz="400" kern="0" spc="-10" dirty="0">
                  <a:solidFill>
                    <a:srgbClr val="000000">
                      <a:alpha val="100000"/>
                    </a:srgbClr>
                  </a:solidFill>
                  <a:latin typeface="Times New Roman" panose="02020603050405020304"/>
                  <a:ea typeface="Times New Roman" panose="02020603050405020304"/>
                  <a:cs typeface="Times New Roman" panose="02020603050405020304"/>
                </a:rPr>
                <a:t>p)</a:t>
              </a:r>
              <a:endParaRPr sz="400" dirty="0">
                <a:latin typeface="Times New Roman" panose="02020603050405020304"/>
                <a:ea typeface="Times New Roman" panose="02020603050405020304"/>
                <a:cs typeface="Times New Roman" panose="02020603050405020304"/>
              </a:endParaRPr>
            </a:p>
          </p:txBody>
        </p:sp>
      </p:grpSp>
      <p:pic>
        <p:nvPicPr>
          <p:cNvPr id="22" name="picture 22"/>
          <p:cNvPicPr>
            <a:picLocks noChangeAspect="1"/>
          </p:cNvPicPr>
          <p:nvPr/>
        </p:nvPicPr>
        <p:blipFill>
          <a:blip r:embed="rId2"/>
          <a:stretch>
            <a:fillRect/>
          </a:stretch>
        </p:blipFill>
        <p:spPr>
          <a:xfrm rot="21600000">
            <a:off x="3992844" y="8385140"/>
            <a:ext cx="3130566" cy="1257330"/>
          </a:xfrm>
          <a:prstGeom prst="rect">
            <a:avLst/>
          </a:prstGeom>
        </p:spPr>
      </p:pic>
      <p:pic>
        <p:nvPicPr>
          <p:cNvPr id="24" name="picture 24"/>
          <p:cNvPicPr>
            <a:picLocks noChangeAspect="1"/>
          </p:cNvPicPr>
          <p:nvPr/>
        </p:nvPicPr>
        <p:blipFill>
          <a:blip r:embed="rId3"/>
          <a:stretch>
            <a:fillRect/>
          </a:stretch>
        </p:blipFill>
        <p:spPr>
          <a:xfrm rot="21600000">
            <a:off x="4724436" y="2412965"/>
            <a:ext cx="946112" cy="1803441"/>
          </a:xfrm>
          <a:prstGeom prst="rect">
            <a:avLst/>
          </a:prstGeom>
        </p:spPr>
      </p:pic>
      <p:sp>
        <p:nvSpPr>
          <p:cNvPr id="28" name="textbox 28"/>
          <p:cNvSpPr/>
          <p:nvPr/>
        </p:nvSpPr>
        <p:spPr>
          <a:xfrm>
            <a:off x="5027901" y="9640634"/>
            <a:ext cx="999489" cy="9271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88000"/>
              </a:lnSpc>
            </a:pPr>
            <a:r>
              <a:rPr sz="500" b="1" kern="0" spc="10" dirty="0">
                <a:solidFill>
                  <a:srgbClr val="000000">
                    <a:alpha val="100000"/>
                  </a:srgbClr>
                </a:solidFill>
                <a:latin typeface="Arial" panose="020B0604020202020204"/>
                <a:ea typeface="Arial" panose="020B0604020202020204"/>
                <a:cs typeface="Arial" panose="020B0604020202020204"/>
              </a:rPr>
              <a:t>Typical Temperat</a:t>
            </a:r>
            <a:r>
              <a:rPr sz="500" b="1" kern="0" spc="0" dirty="0">
                <a:solidFill>
                  <a:srgbClr val="000000">
                    <a:alpha val="100000"/>
                  </a:srgbClr>
                </a:solidFill>
                <a:latin typeface="Arial" panose="020B0604020202020204"/>
                <a:ea typeface="Arial" panose="020B0604020202020204"/>
                <a:cs typeface="Arial" panose="020B0604020202020204"/>
              </a:rPr>
              <a:t>ure</a:t>
            </a:r>
            <a:r>
              <a:rPr sz="500" b="1" kern="0" spc="30" dirty="0">
                <a:solidFill>
                  <a:srgbClr val="000000">
                    <a:alpha val="100000"/>
                  </a:srgbClr>
                </a:solidFill>
                <a:latin typeface="Arial" panose="020B0604020202020204"/>
                <a:ea typeface="Arial" panose="020B0604020202020204"/>
                <a:cs typeface="Arial" panose="020B0604020202020204"/>
              </a:rPr>
              <a:t> </a:t>
            </a:r>
            <a:r>
              <a:rPr sz="500" b="1" kern="0" spc="0" dirty="0">
                <a:solidFill>
                  <a:srgbClr val="000000">
                    <a:alpha val="100000"/>
                  </a:srgbClr>
                </a:solidFill>
                <a:latin typeface="Arial" panose="020B0604020202020204"/>
                <a:ea typeface="Arial" panose="020B0604020202020204"/>
                <a:cs typeface="Arial" panose="020B0604020202020204"/>
              </a:rPr>
              <a:t>Response</a:t>
            </a:r>
            <a:endParaRPr sz="500" dirty="0">
              <a:latin typeface="Arial" panose="020B0604020202020204"/>
              <a:ea typeface="Arial" panose="020B0604020202020204"/>
              <a:cs typeface="Arial" panose="020B0604020202020204"/>
            </a:endParaRPr>
          </a:p>
        </p:txBody>
      </p:sp>
      <p:sp>
        <p:nvSpPr>
          <p:cNvPr id="30" name="textbox 30"/>
          <p:cNvSpPr/>
          <p:nvPr/>
        </p:nvSpPr>
        <p:spPr>
          <a:xfrm>
            <a:off x="5167662" y="8230923"/>
            <a:ext cx="989964" cy="9271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88000"/>
              </a:lnSpc>
            </a:pPr>
            <a:r>
              <a:rPr sz="500" b="1" kern="0" spc="20" dirty="0">
                <a:solidFill>
                  <a:srgbClr val="000000">
                    <a:alpha val="100000"/>
                  </a:srgbClr>
                </a:solidFill>
                <a:latin typeface="Arial" panose="020B0604020202020204"/>
                <a:ea typeface="Arial" panose="020B0604020202020204"/>
                <a:cs typeface="Arial" panose="020B0604020202020204"/>
              </a:rPr>
              <a:t>Typical</a:t>
            </a:r>
            <a:r>
              <a:rPr sz="500" b="1" kern="0" spc="90" dirty="0">
                <a:solidFill>
                  <a:srgbClr val="000000">
                    <a:alpha val="100000"/>
                  </a:srgbClr>
                </a:solidFill>
                <a:latin typeface="Arial" panose="020B0604020202020204"/>
                <a:ea typeface="Arial" panose="020B0604020202020204"/>
                <a:cs typeface="Arial" panose="020B0604020202020204"/>
              </a:rPr>
              <a:t> </a:t>
            </a:r>
            <a:r>
              <a:rPr sz="500" b="1" kern="0" spc="20" dirty="0">
                <a:solidFill>
                  <a:srgbClr val="000000">
                    <a:alpha val="100000"/>
                  </a:srgbClr>
                </a:solidFill>
                <a:latin typeface="Arial" panose="020B0604020202020204"/>
                <a:ea typeface="Arial" panose="020B0604020202020204"/>
                <a:cs typeface="Arial" panose="020B0604020202020204"/>
              </a:rPr>
              <a:t>Frequency</a:t>
            </a:r>
            <a:r>
              <a:rPr sz="500" b="1" kern="0" spc="50" dirty="0">
                <a:solidFill>
                  <a:srgbClr val="000000">
                    <a:alpha val="100000"/>
                  </a:srgbClr>
                </a:solidFill>
                <a:latin typeface="Arial" panose="020B0604020202020204"/>
                <a:ea typeface="Arial" panose="020B0604020202020204"/>
                <a:cs typeface="Arial" panose="020B0604020202020204"/>
              </a:rPr>
              <a:t> </a:t>
            </a:r>
            <a:r>
              <a:rPr sz="500" b="1" kern="0" spc="20" dirty="0">
                <a:solidFill>
                  <a:srgbClr val="000000">
                    <a:alpha val="100000"/>
                  </a:srgbClr>
                </a:solidFill>
                <a:latin typeface="Arial" panose="020B0604020202020204"/>
                <a:ea typeface="Arial" panose="020B0604020202020204"/>
                <a:cs typeface="Arial" panose="020B0604020202020204"/>
              </a:rPr>
              <a:t>Response</a:t>
            </a:r>
            <a:endParaRPr sz="500" dirty="0">
              <a:latin typeface="Arial" panose="020B0604020202020204"/>
              <a:ea typeface="Arial" panose="020B0604020202020204"/>
              <a:cs typeface="Arial" panose="020B0604020202020204"/>
            </a:endParaRPr>
          </a:p>
        </p:txBody>
      </p:sp>
      <p:sp>
        <p:nvSpPr>
          <p:cNvPr id="32" name="textbox 32"/>
          <p:cNvSpPr/>
          <p:nvPr/>
        </p:nvSpPr>
        <p:spPr>
          <a:xfrm rot="16200000">
            <a:off x="3810348" y="9369868"/>
            <a:ext cx="329565" cy="101600"/>
          </a:xfrm>
          <a:prstGeom prst="rect">
            <a:avLst/>
          </a:prstGeom>
          <a:noFill/>
          <a:ln w="0" cap="flat">
            <a:noFill/>
            <a:prstDash val="solid"/>
            <a:miter lim="0"/>
          </a:ln>
        </p:spPr>
        <p:txBody>
          <a:bodyPr vert="horz" wrap="square" lIns="0" tIns="0" rIns="0" bIns="0"/>
          <a:lstStyle/>
          <a:p>
            <a:pPr algn="l" rtl="0" eaLnBrk="0">
              <a:lnSpc>
                <a:spcPct val="83000"/>
              </a:lnSpc>
            </a:pPr>
            <a:endParaRPr sz="100" dirty="0">
              <a:latin typeface="Arial" panose="020B0604020202020204"/>
              <a:ea typeface="Arial" panose="020B0604020202020204"/>
              <a:cs typeface="Arial" panose="020B0604020202020204"/>
            </a:endParaRPr>
          </a:p>
          <a:p>
            <a:pPr algn="r" rtl="0" eaLnBrk="0">
              <a:lnSpc>
                <a:spcPts val="600"/>
              </a:lnSpc>
            </a:pPr>
            <a:r>
              <a:rPr sz="2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Sensitivity Doviation(</a:t>
            </a:r>
            <a:r>
              <a:rPr sz="2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sz="200" dirty="0">
              <a:latin typeface="宋体" panose="02010600030101010101" pitchFamily="2" charset="-122"/>
              <a:ea typeface="宋体" panose="02010600030101010101" pitchFamily="2" charset="-122"/>
              <a:cs typeface="宋体" panose="02010600030101010101" pitchFamily="2" charset="-122"/>
            </a:endParaRPr>
          </a:p>
        </p:txBody>
      </p:sp>
      <p:sp>
        <p:nvSpPr>
          <p:cNvPr id="34" name="textbox 34"/>
          <p:cNvSpPr/>
          <p:nvPr/>
        </p:nvSpPr>
        <p:spPr>
          <a:xfrm>
            <a:off x="6977376" y="9578763"/>
            <a:ext cx="83819" cy="135889"/>
          </a:xfrm>
          <a:prstGeom prst="rect">
            <a:avLst/>
          </a:prstGeom>
          <a:noFill/>
          <a:ln w="0" cap="flat">
            <a:noFill/>
            <a:prstDash val="solid"/>
            <a:miter lim="0"/>
          </a:ln>
        </p:spPr>
        <p:txBody>
          <a:bodyPr vert="horz" wrap="square" lIns="0" tIns="0" rIns="0" bIns="0"/>
          <a:lstStyle/>
          <a:p>
            <a:pPr algn="l" rtl="0" eaLnBrk="0">
              <a:lnSpc>
                <a:spcPct val="86000"/>
              </a:lnSpc>
            </a:pPr>
            <a:endParaRPr sz="100" dirty="0">
              <a:latin typeface="Arial" panose="020B0604020202020204"/>
              <a:ea typeface="Arial" panose="020B0604020202020204"/>
              <a:cs typeface="Arial" panose="020B0604020202020204"/>
            </a:endParaRPr>
          </a:p>
          <a:p>
            <a:pPr marL="12700" algn="l" rtl="0" eaLnBrk="0">
              <a:lnSpc>
                <a:spcPct val="80000"/>
              </a:lnSpc>
            </a:pPr>
            <a:r>
              <a:rPr sz="900" kern="0" spc="-10" dirty="0">
                <a:solidFill>
                  <a:srgbClr val="000000">
                    <a:alpha val="100000"/>
                  </a:srgbClr>
                </a:solidFill>
                <a:latin typeface="Times New Roman" panose="02020603050405020304"/>
                <a:ea typeface="Times New Roman" panose="02020603050405020304"/>
                <a:cs typeface="Times New Roman" panose="02020603050405020304"/>
              </a:rPr>
              <a:t>4</a:t>
            </a:r>
            <a:endParaRPr sz="900" dirty="0">
              <a:latin typeface="Times New Roman" panose="02020603050405020304"/>
              <a:ea typeface="Times New Roman" panose="02020603050405020304"/>
              <a:cs typeface="Times New Roman" panose="02020603050405020304"/>
            </a:endParaRPr>
          </a:p>
        </p:txBody>
      </p:sp>
      <p:pic>
        <p:nvPicPr>
          <p:cNvPr id="11" name="picture 11"/>
          <p:cNvPicPr>
            <a:picLocks noChangeAspect="1"/>
          </p:cNvPicPr>
          <p:nvPr>
            <p:custDataLst>
              <p:tags r:id="rId4"/>
            </p:custDataLst>
          </p:nvPr>
        </p:nvPicPr>
        <p:blipFill>
          <a:blip r:embed="rId5"/>
          <a:stretch>
            <a:fillRect/>
          </a:stretch>
        </p:blipFill>
        <p:spPr>
          <a:xfrm rot="21600000">
            <a:off x="4429760" y="1669415"/>
            <a:ext cx="3130550" cy="99695"/>
          </a:xfrm>
          <a:prstGeom prst="rect">
            <a:avLst/>
          </a:prstGeom>
        </p:spPr>
      </p:pic>
      <p:sp>
        <p:nvSpPr>
          <p:cNvPr id="21" name="textbox 13"/>
          <p:cNvSpPr/>
          <p:nvPr>
            <p:custDataLst>
              <p:tags r:id="rId6"/>
            </p:custDataLst>
          </p:nvPr>
        </p:nvSpPr>
        <p:spPr>
          <a:xfrm>
            <a:off x="1015365" y="648335"/>
            <a:ext cx="3660140" cy="252095"/>
          </a:xfrm>
          <a:prstGeom prst="rect">
            <a:avLst/>
          </a:prstGeom>
        </p:spPr>
        <p:txBody>
          <a:bodyPr vert="horz" wrap="square" lIns="0" tIns="0" rIns="0" bIns="0"/>
          <a:p>
            <a:pPr algn="l" rtl="0" eaLnBrk="0">
              <a:lnSpc>
                <a:spcPct val="95000"/>
              </a:lnSpc>
            </a:pPr>
            <a:r>
              <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rPr>
              <a:t>Instaguard- Device intelligent care diagnostic system</a:t>
            </a: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a:p>
            <a:pPr algn="l" rtl="0" eaLnBrk="0">
              <a:lnSpc>
                <a:spcPct val="95000"/>
              </a:lnSpc>
            </a:pP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25" name="图片 24" descr="中科时代 logo-1220-07"/>
          <p:cNvPicPr>
            <a:picLocks noChangeAspect="1"/>
          </p:cNvPicPr>
          <p:nvPr>
            <p:custDataLst>
              <p:tags r:id="rId7"/>
            </p:custDataLst>
          </p:nvPr>
        </p:nvPicPr>
        <p:blipFill>
          <a:blip r:embed="rId8"/>
          <a:srcRect t="24116" b="25171"/>
          <a:stretch>
            <a:fillRect/>
          </a:stretch>
        </p:blipFill>
        <p:spPr>
          <a:xfrm>
            <a:off x="5227955" y="574675"/>
            <a:ext cx="2163445" cy="568960"/>
          </a:xfrm>
          <a:prstGeom prst="rect">
            <a:avLst/>
          </a:prstGeom>
        </p:spPr>
      </p:pic>
      <p:pic>
        <p:nvPicPr>
          <p:cNvPr id="13" name="图片 12"/>
          <p:cNvPicPr>
            <a:picLocks noChangeAspect="1"/>
          </p:cNvPicPr>
          <p:nvPr>
            <p:custDataLst>
              <p:tags r:id="rId9"/>
            </p:custDataLst>
          </p:nvPr>
        </p:nvPicPr>
        <p:blipFill>
          <a:blip r:embed="rId10">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23" name="文本框 22"/>
          <p:cNvSpPr txBox="1"/>
          <p:nvPr>
            <p:custDataLst>
              <p:tags r:id="rId11"/>
            </p:custDataLst>
          </p:nvPr>
        </p:nvSpPr>
        <p:spPr>
          <a:xfrm>
            <a:off x="1359535" y="931545"/>
            <a:ext cx="2403475" cy="245110"/>
          </a:xfrm>
          <a:prstGeom prst="rect">
            <a:avLst/>
          </a:prstGeom>
          <a:noFill/>
        </p:spPr>
        <p:txBody>
          <a:bodyPr wrap="square" rtlCol="0" anchor="t">
            <a:spAutoFit/>
          </a:bodyPr>
          <a:p>
            <a:pPr algn="dist"/>
            <a:r>
              <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
        <p:nvSpPr>
          <p:cNvPr id="15" name="矩形 15"/>
          <p:cNvSpPr/>
          <p:nvPr>
            <p:custDataLst>
              <p:tags r:id="rId12"/>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r>
              <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a:p>
            <a:pPr algn="ct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91" name="矩形 90"/>
          <p:cNvSpPr/>
          <p:nvPr>
            <p:custDataLst>
              <p:tags r:id="rId13"/>
            </p:custDataLst>
          </p:nvPr>
        </p:nvSpPr>
        <p:spPr>
          <a:xfrm>
            <a:off x="368300" y="2325370"/>
            <a:ext cx="3263265"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7" name="矩形 17"/>
          <p:cNvSpPr/>
          <p:nvPr>
            <p:custDataLst>
              <p:tags r:id="rId14"/>
            </p:custDataLst>
          </p:nvPr>
        </p:nvSpPr>
        <p:spPr>
          <a:xfrm>
            <a:off x="368300" y="2541270"/>
            <a:ext cx="3263900" cy="35718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marL="69850" marR="69850">
              <a:lnSpc>
                <a:spcPct val="150000"/>
              </a:lnSpc>
              <a:spcBef>
                <a:spcPts val="1200"/>
              </a:spcBef>
            </a:pPr>
            <a:r>
              <a:rPr lang="en-US" altLang="zh-CN" sz="900" kern="100">
                <a:solidFill>
                  <a:srgbClr val="000000"/>
                </a:solidFill>
                <a:latin typeface="微软雅黑" panose="020B0503020204020204" charset="-122"/>
                <a:ea typeface="微软雅黑" panose="020B0503020204020204" charset="-122"/>
                <a:cs typeface="微软雅黑" panose="020B0503020204020204" charset="-122"/>
                <a:sym typeface="Times New Roman" panose="02020603050405020304"/>
              </a:rPr>
              <a:t>SD3110 is an industrial IEPE accelerometer that can perform vibration and temperature measurements simultaneously. The accelerometer includes an internal circuit and a dual-wire IEPE system that transmits its low-impedance voltage output through the same cable, providing a constant current power supply. The integrated thermal sensor transmits the output temperature through a voltage signal. The signal is internally shielded and isolated from the housing. The polarity reversal protection of the amplification circuit is inherent in the circuit design. The welded stainless steel structure provides a sealed housing. The standard M12 glass-insulated connector is provided. It offers long-term stability within the working temperature range. In addition to adhesive installation, SD3110 also has a 14-28 threaded hole for installing studs on the test object.</a:t>
            </a:r>
            <a:endParaRPr lang="en-US" altLang="zh-CN" sz="900" kern="100">
              <a:solidFill>
                <a:srgbClr val="000000"/>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19" name="文本框 18"/>
          <p:cNvSpPr txBox="1"/>
          <p:nvPr/>
        </p:nvSpPr>
        <p:spPr>
          <a:xfrm>
            <a:off x="368300" y="2326005"/>
            <a:ext cx="1607185" cy="215265"/>
          </a:xfrm>
          <a:prstGeom prst="rect">
            <a:avLst/>
          </a:prstGeom>
          <a:noFill/>
        </p:spPr>
        <p:txBody>
          <a:bodyPr wrap="square" rtlCol="0" anchor="t">
            <a:noAutofit/>
          </a:bodyPr>
          <a:p>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Product Introduction</a:t>
            </a:r>
            <a:endParaRPr lang="zh-CN" altLang="en-US" sz="1000" kern="0" spc="70" dirty="0">
              <a:solidFill>
                <a:srgbClr val="FFFFFF">
                  <a:alpha val="100000"/>
                </a:srgbClr>
              </a:solidFill>
              <a:latin typeface="黑体" panose="02010609060101010101" charset="-122"/>
              <a:ea typeface="黑体" panose="02010609060101010101" charset="-122"/>
              <a:cs typeface="黑体" panose="02010609060101010101" charset="-122"/>
              <a:sym typeface="+mn-ea"/>
            </a:endParaRPr>
          </a:p>
        </p:txBody>
      </p:sp>
      <p:sp>
        <p:nvSpPr>
          <p:cNvPr id="29" name="矩形 28"/>
          <p:cNvSpPr/>
          <p:nvPr>
            <p:custDataLst>
              <p:tags r:id="rId15"/>
            </p:custDataLst>
          </p:nvPr>
        </p:nvSpPr>
        <p:spPr>
          <a:xfrm>
            <a:off x="368300" y="6353175"/>
            <a:ext cx="3263265"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31" name="矩形 17"/>
          <p:cNvSpPr/>
          <p:nvPr>
            <p:custDataLst>
              <p:tags r:id="rId16"/>
            </p:custDataLst>
          </p:nvPr>
        </p:nvSpPr>
        <p:spPr>
          <a:xfrm>
            <a:off x="368300" y="6569075"/>
            <a:ext cx="3263900" cy="180403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marL="114300" algn="l" rtl="0" eaLnBrk="0">
              <a:lnSpc>
                <a:spcPct val="100000"/>
              </a:lnSpc>
              <a:spcBef>
                <a:spcPts val="1055"/>
              </a:spcBef>
            </a:pPr>
            <a:r>
              <a:rPr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SD</a:t>
            </a:r>
            <a:r>
              <a:rPr lang="en-US"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3110</a:t>
            </a:r>
            <a:r>
              <a:rPr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 is suitable for the following list of equipment monitoring:</a:t>
            </a:r>
            <a:endParaRPr sz="1100" dirty="0">
              <a:latin typeface="黑体" panose="02010609060101010101" charset="-122"/>
              <a:ea typeface="黑体" panose="02010609060101010101" charset="-122"/>
              <a:cs typeface="黑体" panose="02010609060101010101"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Fan, pump equipment</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Compressor</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Gear box</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Shaft bearing</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33" name="文本框 32"/>
          <p:cNvSpPr txBox="1"/>
          <p:nvPr>
            <p:custDataLst>
              <p:tags r:id="rId17"/>
            </p:custDataLst>
          </p:nvPr>
        </p:nvSpPr>
        <p:spPr>
          <a:xfrm>
            <a:off x="368300" y="6353810"/>
            <a:ext cx="2170430" cy="215265"/>
          </a:xfrm>
          <a:prstGeom prst="rect">
            <a:avLst/>
          </a:prstGeom>
          <a:noFill/>
        </p:spPr>
        <p:txBody>
          <a:bodyPr wrap="square" rtlCol="0" anchor="t">
            <a:noAutofit/>
          </a:bodyPr>
          <a:p>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Wide range of applications</a:t>
            </a:r>
            <a:endParaRPr lang="zh-CN" sz="1000" kern="0" spc="70" dirty="0">
              <a:solidFill>
                <a:srgbClr val="FFFFFF">
                  <a:alpha val="100000"/>
                </a:srgbClr>
              </a:solidFill>
              <a:latin typeface="黑体" panose="02010609060101010101" charset="-122"/>
              <a:ea typeface="黑体" panose="02010609060101010101" charset="-122"/>
              <a:cs typeface="黑体" panose="02010609060101010101" charset="-122"/>
              <a:sym typeface="+mn-ea"/>
            </a:endParaRPr>
          </a:p>
        </p:txBody>
      </p:sp>
      <p:sp>
        <p:nvSpPr>
          <p:cNvPr id="35" name="矩形 34"/>
          <p:cNvSpPr/>
          <p:nvPr>
            <p:custDataLst>
              <p:tags r:id="rId18"/>
            </p:custDataLst>
          </p:nvPr>
        </p:nvSpPr>
        <p:spPr>
          <a:xfrm>
            <a:off x="368300" y="8545195"/>
            <a:ext cx="3263265"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36" name="矩形 17"/>
          <p:cNvSpPr/>
          <p:nvPr>
            <p:custDataLst>
              <p:tags r:id="rId19"/>
            </p:custDataLst>
          </p:nvPr>
        </p:nvSpPr>
        <p:spPr>
          <a:xfrm>
            <a:off x="368300" y="8761095"/>
            <a:ext cx="3263900" cy="180403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Small M12 interface</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Corrosion resistance</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Tight seal</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Separate isolation</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Electromagnetic interference/RF interference shielding</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37" name="文本框 36"/>
          <p:cNvSpPr txBox="1"/>
          <p:nvPr>
            <p:custDataLst>
              <p:tags r:id="rId20"/>
            </p:custDataLst>
          </p:nvPr>
        </p:nvSpPr>
        <p:spPr>
          <a:xfrm>
            <a:off x="368300" y="8559800"/>
            <a:ext cx="3263900" cy="215265"/>
          </a:xfrm>
          <a:prstGeom prst="rect">
            <a:avLst/>
          </a:prstGeom>
          <a:noFill/>
        </p:spPr>
        <p:txBody>
          <a:bodyPr wrap="square" rtlCol="0" anchor="t">
            <a:noAutofit/>
          </a:bodyPr>
          <a:p>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Sensor Features</a:t>
            </a:r>
            <a:endParaRPr lang="zh-CN" sz="1000" kern="0" spc="70" dirty="0">
              <a:solidFill>
                <a:srgbClr val="FFFFFF">
                  <a:alpha val="100000"/>
                </a:srgbClr>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36"/>
          <p:cNvGraphicFramePr>
            <a:graphicFrameLocks noGrp="1"/>
          </p:cNvGraphicFramePr>
          <p:nvPr/>
        </p:nvGraphicFramePr>
        <p:xfrm>
          <a:off x="244729" y="2729864"/>
          <a:ext cx="6973570" cy="7105650"/>
        </p:xfrm>
        <a:graphic>
          <a:graphicData uri="http://schemas.openxmlformats.org/drawingml/2006/table">
            <a:tbl>
              <a:tblPr/>
              <a:tblGrid>
                <a:gridCol w="1555114"/>
                <a:gridCol w="5418455"/>
              </a:tblGrid>
              <a:tr h="215900">
                <a:tc>
                  <a:txBody>
                    <a:bodyPr/>
                    <a:lstStyle/>
                    <a:p>
                      <a:pPr algn="ctr" rtl="0" eaLnBrk="0">
                        <a:lnSpc>
                          <a:spcPct val="109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Dynamic range</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1000"/>
                        </a:lnSpc>
                      </a:pPr>
                      <a:endParaRPr sz="200" dirty="0">
                        <a:latin typeface="Arial" panose="020B0604020202020204"/>
                        <a:ea typeface="Arial" panose="020B0604020202020204"/>
                        <a:cs typeface="Arial" panose="020B0604020202020204"/>
                      </a:endParaRPr>
                    </a:p>
                    <a:p>
                      <a:pPr marL="305435" algn="ctr" rtl="0" eaLnBrk="0">
                        <a:lnSpc>
                          <a:spcPct val="92000"/>
                        </a:lnSpc>
                        <a:spcBef>
                          <a:spcPts val="0"/>
                        </a:spcBef>
                      </a:pPr>
                      <a:r>
                        <a:rPr sz="800"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±10</a:t>
                      </a:r>
                      <a:r>
                        <a:rPr lang="en-US" sz="800"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g</a:t>
                      </a:r>
                      <a:endParaRPr lang="en-US" sz="800"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Sensitivity ± 10%</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3000"/>
                        </a:lnSpc>
                      </a:pPr>
                      <a:endParaRPr sz="200" dirty="0">
                        <a:latin typeface="Arial" panose="020B0604020202020204"/>
                        <a:ea typeface="Arial" panose="020B0604020202020204"/>
                        <a:cs typeface="Arial" panose="020B0604020202020204"/>
                      </a:endParaRPr>
                    </a:p>
                    <a:p>
                      <a:pPr marL="154940" algn="ctr" rtl="0" eaLnBrk="0">
                        <a:lnSpc>
                          <a:spcPct val="92000"/>
                        </a:lnSpc>
                        <a:spcBef>
                          <a:spcPts val="0"/>
                        </a:spcBef>
                      </a:pPr>
                      <a:r>
                        <a:rPr sz="800" kern="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500mV/g</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lstStyle/>
                    <a:p>
                      <a:pPr algn="ctr" rtl="0" eaLnBrk="0">
                        <a:lnSpc>
                          <a:spcPct val="11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Frequency response ±5%</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25000"/>
                        </a:lnSpc>
                      </a:pPr>
                      <a:endParaRPr sz="300" dirty="0">
                        <a:latin typeface="Arial" panose="020B0604020202020204"/>
                        <a:ea typeface="Arial" panose="020B0604020202020204"/>
                        <a:cs typeface="Arial" panose="020B0604020202020204"/>
                      </a:endParaRPr>
                    </a:p>
                    <a:p>
                      <a:pPr marL="167005" algn="ctr" rtl="0" eaLnBrk="0">
                        <a:lnSpc>
                          <a:spcPct val="83000"/>
                        </a:lnSpc>
                      </a:pPr>
                      <a:r>
                        <a:rPr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0.3-4000Hz</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100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rPr>
                        <a:t>Frequency response ±3 DB</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22000"/>
                        </a:lnSpc>
                      </a:pPr>
                      <a:endParaRPr sz="300" dirty="0">
                        <a:latin typeface="Arial" panose="020B0604020202020204"/>
                        <a:ea typeface="Arial" panose="020B0604020202020204"/>
                        <a:cs typeface="Arial" panose="020B0604020202020204"/>
                      </a:endParaRPr>
                    </a:p>
                    <a:p>
                      <a:pPr marL="99695" algn="ctr" rtl="0" eaLnBrk="0">
                        <a:lnSpc>
                          <a:spcPct val="83000"/>
                        </a:lnSpc>
                        <a:spcBef>
                          <a:spcPts val="0"/>
                        </a:spcBef>
                      </a:pP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0.1-10000H</a:t>
                      </a: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z</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lstStyle/>
                    <a:p>
                      <a:pPr marL="504825" algn="ctr" rtl="0" eaLnBrk="0">
                        <a:lnSpc>
                          <a:spcPct val="96000"/>
                        </a:lnSpc>
                        <a:spcBef>
                          <a:spcPts val="0"/>
                        </a:spcBef>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Resonant frequency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23000"/>
                        </a:lnSpc>
                      </a:pPr>
                      <a:endParaRPr sz="300" dirty="0">
                        <a:latin typeface="Arial" panose="020B0604020202020204"/>
                        <a:ea typeface="Arial" panose="020B0604020202020204"/>
                        <a:cs typeface="Arial" panose="020B0604020202020204"/>
                      </a:endParaRPr>
                    </a:p>
                    <a:p>
                      <a:pPr marL="300990" algn="ctr" rtl="0" eaLnBrk="0">
                        <a:lnSpc>
                          <a:spcPct val="83000"/>
                        </a:lnSpc>
                        <a:spcBef>
                          <a:spcPts val="5"/>
                        </a:spcBef>
                      </a:pPr>
                      <a:r>
                        <a:rPr lang="en-US"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20</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Hz</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Lateral sensitivity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4000"/>
                        </a:lnSpc>
                      </a:pPr>
                      <a:endParaRPr sz="200" dirty="0">
                        <a:latin typeface="Arial" panose="020B0604020202020204"/>
                        <a:ea typeface="Arial" panose="020B0604020202020204"/>
                        <a:cs typeface="Arial" panose="020B0604020202020204"/>
                      </a:endParaRPr>
                    </a:p>
                    <a:p>
                      <a:pPr marL="326390" algn="ctr" rtl="0" eaLnBrk="0">
                        <a:lnSpc>
                          <a:spcPts val="1375"/>
                        </a:lnSpc>
                        <a:spcBef>
                          <a:spcPts val="0"/>
                        </a:spcBef>
                      </a:pP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&lt;5%</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lstStyle/>
                    <a:p>
                      <a:pPr marL="42545" algn="ctr" rtl="0" eaLnBrk="0">
                        <a:lnSpc>
                          <a:spcPct val="97000"/>
                        </a:lnSpc>
                      </a:pPr>
                      <a:r>
                        <a:rPr sz="800" kern="0" spc="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 -55 to 125+ °C</a:t>
                      </a:r>
                      <a:endParaRPr sz="800" kern="0" spc="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1000"/>
                        </a:lnSpc>
                      </a:pPr>
                      <a:endParaRPr sz="200" dirty="0">
                        <a:latin typeface="Arial" panose="020B0604020202020204"/>
                        <a:ea typeface="Arial" panose="020B0604020202020204"/>
                        <a:cs typeface="Arial" panose="020B0604020202020204"/>
                      </a:endParaRPr>
                    </a:p>
                    <a:p>
                      <a:pPr marL="285750" algn="ctr" rtl="0" eaLnBrk="0">
                        <a:lnSpc>
                          <a:spcPts val="1380"/>
                        </a:lnSpc>
                        <a:spcBef>
                          <a:spcPts val="0"/>
                        </a:spcBef>
                      </a:pPr>
                      <a:r>
                        <a:rPr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kern="0" spc="-1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10%</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Nonlinear</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3000"/>
                        </a:lnSpc>
                      </a:pPr>
                      <a:endParaRPr sz="200" dirty="0">
                        <a:latin typeface="Arial" panose="020B0604020202020204"/>
                        <a:ea typeface="Arial" panose="020B0604020202020204"/>
                        <a:cs typeface="Arial" panose="020B0604020202020204"/>
                      </a:endParaRPr>
                    </a:p>
                    <a:p>
                      <a:pPr marL="326390" algn="ctr" rtl="0" eaLnBrk="0">
                        <a:lnSpc>
                          <a:spcPts val="1380"/>
                        </a:lnSpc>
                      </a:pP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kern="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1%</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lstStyle/>
                    <a:p>
                      <a:pPr algn="ctr" rtl="0" eaLnBrk="0">
                        <a:lnSpc>
                          <a:spcPct val="116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Noise</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5000"/>
                        </a:lnSpc>
                      </a:pPr>
                      <a:endParaRPr sz="200" dirty="0">
                        <a:latin typeface="Arial" panose="020B0604020202020204"/>
                        <a:ea typeface="Arial" panose="020B0604020202020204"/>
                        <a:cs typeface="Arial" panose="020B0604020202020204"/>
                      </a:endParaRPr>
                    </a:p>
                    <a:p>
                      <a:pPr marL="17780" algn="ctr" rtl="0" eaLnBrk="0">
                        <a:lnSpc>
                          <a:spcPct val="92000"/>
                        </a:lnSpc>
                        <a:spcBef>
                          <a:spcPts val="0"/>
                        </a:spcBef>
                      </a:pP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0.0002g  RMS</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3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Impact limit</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29000"/>
                        </a:lnSpc>
                      </a:pPr>
                      <a:endParaRPr sz="300" dirty="0">
                        <a:latin typeface="Arial" panose="020B0604020202020204"/>
                        <a:ea typeface="Arial" panose="020B0604020202020204"/>
                        <a:cs typeface="Arial" panose="020B0604020202020204"/>
                      </a:endParaRPr>
                    </a:p>
                    <a:p>
                      <a:pPr marL="266700" algn="ctr" rtl="0" eaLnBrk="0">
                        <a:lnSpc>
                          <a:spcPct val="77000"/>
                        </a:lnSpc>
                        <a:spcBef>
                          <a:spcPts val="0"/>
                        </a:spcBef>
                      </a:pPr>
                      <a:r>
                        <a:rPr lang="en-US"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2</a:t>
                      </a: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000g</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lstStyle/>
                    <a:p>
                      <a:pPr algn="ctr" rtl="0" eaLnBrk="0">
                        <a:lnSpc>
                          <a:spcPct val="111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Response time</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3000"/>
                        </a:lnSpc>
                      </a:pPr>
                      <a:endParaRPr sz="200" dirty="0">
                        <a:latin typeface="Arial" panose="020B0604020202020204"/>
                        <a:ea typeface="Arial" panose="020B0604020202020204"/>
                        <a:cs typeface="Arial" panose="020B0604020202020204"/>
                      </a:endParaRPr>
                    </a:p>
                    <a:p>
                      <a:pPr marL="352425" algn="ctr" rtl="0" eaLnBrk="0">
                        <a:lnSpc>
                          <a:spcPts val="1380"/>
                        </a:lnSpc>
                      </a:pPr>
                      <a:r>
                        <a:rPr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&lt;2s</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lstStyle/>
                    <a:p>
                      <a:pPr algn="ctr" rtl="0" eaLnBrk="0">
                        <a:lnSpc>
                          <a:spcPct val="114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Weight</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31000"/>
                        </a:lnSpc>
                      </a:pPr>
                      <a:endParaRPr sz="300" dirty="0">
                        <a:latin typeface="Arial" panose="020B0604020202020204"/>
                        <a:ea typeface="Arial" panose="020B0604020202020204"/>
                        <a:cs typeface="Arial" panose="020B0604020202020204"/>
                      </a:endParaRPr>
                    </a:p>
                    <a:p>
                      <a:pPr marL="349885" algn="ctr" rtl="0" eaLnBrk="0">
                        <a:lnSpc>
                          <a:spcPct val="77000"/>
                        </a:lnSpc>
                        <a:spcBef>
                          <a:spcPts val="5"/>
                        </a:spcBef>
                      </a:pPr>
                      <a:r>
                        <a:rPr lang="en-US"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87</a:t>
                      </a:r>
                      <a:r>
                        <a:rPr sz="800" kern="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g</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gridSpan="2">
                  <a:txBody>
                    <a:bodyPr/>
                    <a:lstStyle/>
                    <a:p>
                      <a:pPr algn="l" rtl="0" eaLnBrk="0">
                        <a:lnSpc>
                          <a:spcPct val="140000"/>
                        </a:lnSpc>
                      </a:pPr>
                      <a:endParaRPr sz="200" dirty="0">
                        <a:latin typeface="Arial" panose="020B0604020202020204"/>
                        <a:ea typeface="Arial" panose="020B0604020202020204"/>
                        <a:cs typeface="Arial" panose="020B0604020202020204"/>
                      </a:endParaRPr>
                    </a:p>
                    <a:p>
                      <a:pPr marL="3401060" algn="l" rtl="0" eaLnBrk="0">
                        <a:lnSpc>
                          <a:spcPct val="96000"/>
                        </a:lnSpc>
                        <a:spcBef>
                          <a:spcPts val="0"/>
                        </a:spcBef>
                      </a:pPr>
                      <a:r>
                        <a:rPr lang="en-US" altLang="zh-CN" sz="800" dirty="0">
                          <a:latin typeface="微软雅黑" panose="020B0503020204020204" charset="-122"/>
                          <a:ea typeface="微软雅黑" panose="020B0503020204020204" charset="-122"/>
                          <a:cs typeface="微软雅黑" panose="020B0503020204020204" charset="-122"/>
                        </a:rPr>
                        <a:t>Parameters</a:t>
                      </a:r>
                      <a:endParaRPr lang="en-US" altLang="zh-CN"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a:noFill/>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hMerge="1">
                  <a:tcPr marL="0" marR="0" marT="0" marB="0" vert="horz">
                    <a:lnL w="9525" cap="flat" cmpd="sng" algn="ctr">
                      <a:solidFill>
                        <a:srgbClr val="4F81BD"/>
                      </a:solidFill>
                      <a:prstDash val="solid"/>
                      <a:round/>
                      <a:headEnd type="none" w="med" len="med"/>
                      <a:tailEnd type="none" w="med" len="med"/>
                    </a:lnL>
                    <a:lnR>
                      <a:noFill/>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marL="506095" algn="ctr" rtl="0" eaLnBrk="0">
                        <a:lnSpc>
                          <a:spcPct val="97000"/>
                        </a:lnSpc>
                        <a:spcBef>
                          <a:spcPts val="0"/>
                        </a:spcBef>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Bias voltage</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l" rtl="0" eaLnBrk="0">
                        <a:lnSpc>
                          <a:spcPct val="141000"/>
                        </a:lnSpc>
                      </a:pPr>
                      <a:endParaRPr sz="200" dirty="0">
                        <a:latin typeface="Arial" panose="020B0604020202020204"/>
                        <a:ea typeface="Arial" panose="020B0604020202020204"/>
                        <a:cs typeface="Arial" panose="020B0604020202020204"/>
                      </a:endParaRPr>
                    </a:p>
                    <a:p>
                      <a:pPr marL="2178050" algn="l" rtl="0" eaLnBrk="0">
                        <a:lnSpc>
                          <a:spcPts val="1385"/>
                        </a:lnSpc>
                        <a:spcBef>
                          <a:spcPts val="0"/>
                        </a:spcBef>
                      </a:pP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10VDC</a:t>
                      </a:r>
                      <a:r>
                        <a:rPr sz="800" kern="0" spc="2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to  </a:t>
                      </a: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14VDC</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2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Power supply voltage</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l" rtl="0" eaLnBrk="0">
                        <a:lnSpc>
                          <a:spcPct val="142000"/>
                        </a:lnSpc>
                      </a:pPr>
                      <a:endParaRPr sz="200" dirty="0">
                        <a:latin typeface="Arial" panose="020B0604020202020204"/>
                        <a:ea typeface="Arial" panose="020B0604020202020204"/>
                        <a:cs typeface="Arial" panose="020B0604020202020204"/>
                      </a:endParaRPr>
                    </a:p>
                    <a:p>
                      <a:pPr marL="2178050" algn="l" rtl="0" eaLnBrk="0">
                        <a:lnSpc>
                          <a:spcPts val="1385"/>
                        </a:lnSpc>
                        <a:spcBef>
                          <a:spcPts val="0"/>
                        </a:spcBef>
                      </a:pP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18VDC</a:t>
                      </a:r>
                      <a:r>
                        <a:rPr sz="800" kern="0" spc="3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to</a:t>
                      </a:r>
                      <a:r>
                        <a:rPr sz="800" kern="0" spc="2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30VDC</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marL="504190" algn="ctr" rtl="0" eaLnBrk="0">
                        <a:lnSpc>
                          <a:spcPct val="97000"/>
                        </a:lnSpc>
                        <a:spcBef>
                          <a:spcPts val="0"/>
                        </a:spcBef>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Supply current</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l" rtl="0" eaLnBrk="0">
                        <a:lnSpc>
                          <a:spcPct val="142000"/>
                        </a:lnSpc>
                      </a:pPr>
                      <a:endParaRPr sz="200" dirty="0">
                        <a:latin typeface="Arial" panose="020B0604020202020204"/>
                        <a:ea typeface="Arial" panose="020B0604020202020204"/>
                        <a:cs typeface="Arial" panose="020B0604020202020204"/>
                      </a:endParaRPr>
                    </a:p>
                    <a:p>
                      <a:pPr marL="2294255" algn="l" rtl="0" eaLnBrk="0">
                        <a:lnSpc>
                          <a:spcPts val="1380"/>
                        </a:lnSpc>
                        <a:spcBef>
                          <a:spcPts val="0"/>
                        </a:spcBef>
                      </a:pPr>
                      <a:r>
                        <a:rPr sz="800" kern="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2mA</a:t>
                      </a:r>
                      <a:r>
                        <a:rPr sz="800" kern="0" spc="2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to</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10mA</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Output impedance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l" rtl="0" eaLnBrk="0">
                        <a:lnSpc>
                          <a:spcPct val="143000"/>
                        </a:lnSpc>
                      </a:pPr>
                      <a:endParaRPr sz="200" dirty="0">
                        <a:latin typeface="Arial" panose="020B0604020202020204"/>
                        <a:ea typeface="Arial" panose="020B0604020202020204"/>
                        <a:cs typeface="Arial" panose="020B0604020202020204"/>
                      </a:endParaRPr>
                    </a:p>
                    <a:p>
                      <a:pPr marL="2559685" algn="l" rtl="0" eaLnBrk="0">
                        <a:lnSpc>
                          <a:spcPts val="1380"/>
                        </a:lnSpc>
                        <a:spcBef>
                          <a:spcPts val="0"/>
                        </a:spcBef>
                      </a:pP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&lt;100</a:t>
                      </a:r>
                      <a:r>
                        <a:rPr sz="800" kern="0" spc="-50" dirty="0">
                          <a:solidFill>
                            <a:srgbClr val="000000">
                              <a:alpha val="100000"/>
                            </a:srgbClr>
                          </a:solidFill>
                          <a:latin typeface="Arial" panose="020B0604020202020204"/>
                          <a:ea typeface="Arial" panose="020B0604020202020204"/>
                          <a:cs typeface="Arial" panose="020B0604020202020204"/>
                        </a:rPr>
                        <a:t>ω</a:t>
                      </a:r>
                      <a:endParaRPr sz="800" dirty="0">
                        <a:latin typeface="Arial" panose="020B0604020202020204"/>
                        <a:ea typeface="Arial" panose="020B0604020202020204"/>
                        <a:cs typeface="Arial" panose="020B0604020202020204"/>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Enclosure insulation (@100V dc)</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l" rtl="0" eaLnBrk="0">
                        <a:lnSpc>
                          <a:spcPct val="143000"/>
                        </a:lnSpc>
                      </a:pPr>
                      <a:endParaRPr sz="200" dirty="0">
                        <a:latin typeface="Arial" panose="020B0604020202020204"/>
                        <a:ea typeface="Arial" panose="020B0604020202020204"/>
                        <a:cs typeface="Arial" panose="020B0604020202020204"/>
                      </a:endParaRPr>
                    </a:p>
                    <a:p>
                      <a:pPr marL="2498725" algn="l" rtl="0" eaLnBrk="0">
                        <a:lnSpc>
                          <a:spcPts val="1380"/>
                        </a:lnSpc>
                        <a:spcBef>
                          <a:spcPts val="0"/>
                        </a:spcBef>
                      </a:pP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&gt;100m</a:t>
                      </a:r>
                      <a:r>
                        <a:rPr sz="800" kern="0" spc="-60" dirty="0">
                          <a:solidFill>
                            <a:srgbClr val="000000">
                              <a:alpha val="100000"/>
                            </a:srgbClr>
                          </a:solidFill>
                          <a:latin typeface="Arial" panose="020B0604020202020204"/>
                          <a:ea typeface="Arial" panose="020B0604020202020204"/>
                          <a:cs typeface="Arial" panose="020B0604020202020204"/>
                        </a:rPr>
                        <a:t>ω</a:t>
                      </a:r>
                      <a:endParaRPr sz="800" dirty="0">
                        <a:latin typeface="Arial" panose="020B0604020202020204"/>
                        <a:ea typeface="Arial" panose="020B0604020202020204"/>
                        <a:cs typeface="Arial" panose="020B0604020202020204"/>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l" rtl="0" eaLnBrk="0">
                        <a:lnSpc>
                          <a:spcPct val="144000"/>
                        </a:lnSpc>
                      </a:pPr>
                      <a:endParaRPr sz="200" dirty="0">
                        <a:latin typeface="Arial" panose="020B0604020202020204"/>
                        <a:ea typeface="Arial" panose="020B0604020202020204"/>
                        <a:cs typeface="Arial" panose="020B0604020202020204"/>
                      </a:endParaRPr>
                    </a:p>
                    <a:p>
                      <a:pPr marL="2326005" algn="l" rtl="0" eaLnBrk="0">
                        <a:lnSpc>
                          <a:spcPts val="1380"/>
                        </a:lnSpc>
                      </a:pP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kern="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55℃</a:t>
                      </a:r>
                      <a:r>
                        <a:rPr sz="800" kern="0" spc="2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to</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125℃</a:t>
                      </a:r>
                      <a:endParaRPr sz="8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gridSpan="2">
                  <a:txBody>
                    <a:bodyPr/>
                    <a:lstStyle/>
                    <a:p>
                      <a:pPr algn="l" rtl="0" eaLnBrk="0">
                        <a:lnSpc>
                          <a:spcPct val="143000"/>
                        </a:lnSpc>
                      </a:pPr>
                      <a:endParaRPr sz="200" dirty="0">
                        <a:latin typeface="Arial" panose="020B0604020202020204"/>
                        <a:ea typeface="Arial" panose="020B0604020202020204"/>
                        <a:cs typeface="Arial" panose="020B0604020202020204"/>
                      </a:endParaRPr>
                    </a:p>
                    <a:p>
                      <a:pPr marL="3263265" algn="l" rtl="0" eaLnBrk="0">
                        <a:lnSpc>
                          <a:spcPct val="96000"/>
                        </a:lnSpc>
                        <a:spcBef>
                          <a:spcPts val="0"/>
                        </a:spcBef>
                      </a:pPr>
                      <a:r>
                        <a:rPr lang="en-US" altLang="zh-CN" sz="800" dirty="0">
                          <a:latin typeface="微软雅黑" panose="020B0503020204020204" charset="-122"/>
                          <a:ea typeface="微软雅黑" panose="020B0503020204020204" charset="-122"/>
                          <a:cs typeface="微软雅黑" panose="020B0503020204020204" charset="-122"/>
                        </a:rPr>
                        <a:t>Temperature parameters</a:t>
                      </a:r>
                      <a:endParaRPr lang="en-US" altLang="zh-CN"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hMerge="1">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Output sensitivity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l" rtl="0" eaLnBrk="0">
                        <a:lnSpc>
                          <a:spcPct val="147000"/>
                        </a:lnSpc>
                      </a:pPr>
                      <a:endParaRPr sz="200" dirty="0">
                        <a:latin typeface="Arial" panose="020B0604020202020204"/>
                        <a:ea typeface="Arial" panose="020B0604020202020204"/>
                        <a:cs typeface="Arial" panose="020B0604020202020204"/>
                      </a:endParaRPr>
                    </a:p>
                    <a:p>
                      <a:pPr marL="2407920" algn="l" rtl="0" eaLnBrk="0">
                        <a:lnSpc>
                          <a:spcPct val="97000"/>
                        </a:lnSpc>
                        <a:spcBef>
                          <a:spcPts val="0"/>
                        </a:spcBef>
                      </a:pP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10m</a:t>
                      </a:r>
                      <a:r>
                        <a:rPr sz="800" kern="0" spc="2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V/</a:t>
                      </a:r>
                      <a:r>
                        <a:rPr sz="800" kern="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°C</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The output voltage is 0 °C</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l" rtl="0" eaLnBrk="0">
                        <a:lnSpc>
                          <a:spcPct val="108000"/>
                        </a:lnSpc>
                      </a:pPr>
                      <a:endParaRPr sz="400" dirty="0">
                        <a:latin typeface="Arial" panose="020B0604020202020204"/>
                        <a:ea typeface="Arial" panose="020B0604020202020204"/>
                        <a:cs typeface="Arial" panose="020B0604020202020204"/>
                      </a:endParaRPr>
                    </a:p>
                    <a:p>
                      <a:pPr marL="2503170" algn="l" rtl="0" eaLnBrk="0">
                        <a:lnSpc>
                          <a:spcPct val="83000"/>
                        </a:lnSpc>
                        <a:spcBef>
                          <a:spcPts val="5"/>
                        </a:spcBef>
                      </a:pP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500m</a:t>
                      </a:r>
                      <a:r>
                        <a:rPr sz="800" kern="0" spc="2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V</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Accuracy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l" rtl="0" eaLnBrk="0">
                        <a:lnSpc>
                          <a:spcPct val="145000"/>
                        </a:lnSpc>
                      </a:pPr>
                      <a:endParaRPr sz="200" dirty="0">
                        <a:latin typeface="Arial" panose="020B0604020202020204"/>
                        <a:ea typeface="Arial" panose="020B0604020202020204"/>
                        <a:cs typeface="Arial" panose="020B0604020202020204"/>
                      </a:endParaRPr>
                    </a:p>
                    <a:p>
                      <a:pPr marL="2611755" algn="l" rtl="0" eaLnBrk="0">
                        <a:lnSpc>
                          <a:spcPts val="1375"/>
                        </a:lnSpc>
                        <a:spcBef>
                          <a:spcPts val="0"/>
                        </a:spcBef>
                      </a:pP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kern="0" spc="-1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1℃</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45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Range</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l" rtl="0" eaLnBrk="0">
                        <a:lnSpc>
                          <a:spcPct val="146000"/>
                        </a:lnSpc>
                      </a:pPr>
                      <a:endParaRPr sz="200" dirty="0">
                        <a:latin typeface="Arial" panose="020B0604020202020204"/>
                        <a:ea typeface="Arial" panose="020B0604020202020204"/>
                        <a:cs typeface="Arial" panose="020B0604020202020204"/>
                      </a:endParaRPr>
                    </a:p>
                    <a:p>
                      <a:pPr marL="2334260" algn="l" rtl="0" eaLnBrk="0">
                        <a:lnSpc>
                          <a:spcPts val="1375"/>
                        </a:lnSpc>
                      </a:pP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-40℃</a:t>
                      </a:r>
                      <a:r>
                        <a:rPr sz="800" kern="0" spc="3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to</a:t>
                      </a:r>
                      <a:r>
                        <a:rPr sz="800"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125℃</a:t>
                      </a:r>
                      <a:endParaRPr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gridSpan="2">
                  <a:txBody>
                    <a:bodyPr/>
                    <a:lstStyle/>
                    <a:p>
                      <a:pPr algn="l" rtl="0" eaLnBrk="0">
                        <a:lnSpc>
                          <a:spcPct val="140000"/>
                        </a:lnSpc>
                      </a:pPr>
                      <a:endParaRPr sz="200" dirty="0">
                        <a:latin typeface="Arial" panose="020B0604020202020204"/>
                        <a:ea typeface="Arial" panose="020B0604020202020204"/>
                        <a:cs typeface="Arial" panose="020B0604020202020204"/>
                      </a:endParaRPr>
                    </a:p>
                    <a:p>
                      <a:pPr marL="3261360" algn="l" rtl="0" eaLnBrk="0">
                        <a:lnSpc>
                          <a:spcPct val="96000"/>
                        </a:lnSpc>
                        <a:spcBef>
                          <a:spcPts val="0"/>
                        </a:spcBef>
                      </a:pPr>
                      <a:r>
                        <a:rPr lang="en-US" altLang="zh-CN" sz="800" dirty="0">
                          <a:latin typeface="微软雅黑" panose="020B0503020204020204" charset="-122"/>
                          <a:ea typeface="微软雅黑" panose="020B0503020204020204" charset="-122"/>
                          <a:cs typeface="微软雅黑" panose="020B0503020204020204" charset="-122"/>
                        </a:rPr>
                        <a:t>Mechanical parameters</a:t>
                      </a:r>
                      <a:endParaRPr lang="en-US" altLang="zh-CN" sz="800" dirty="0">
                        <a:latin typeface="微软雅黑" panose="020B0503020204020204" charset="-122"/>
                        <a:ea typeface="微软雅黑" panose="020B0503020204020204" charset="-122"/>
                        <a:cs typeface="微软雅黑" panose="020B0503020204020204" charset="-122"/>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hMerge="1">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39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Housing</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4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Airtight</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Housing material</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4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316L stainless steel</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4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Sensing element</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0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Piezoelectric ceramics (shear)</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3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Connectors</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3PinsM12</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lstStyle/>
                    <a:p>
                      <a:pPr algn="ctr" rtl="0" eaLnBrk="0">
                        <a:lnSpc>
                          <a:spcPct val="141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Level of protection</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IP67</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lstStyle/>
                    <a:p>
                      <a:pPr algn="ctr" rtl="0" eaLnBrk="0">
                        <a:lnSpc>
                          <a:spcPct val="141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Insulation resistance (@500Vdc)</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4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&gt;200m ω</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31775">
                <a:tc>
                  <a:txBody>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4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-40℃   to  125   c</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bl>
          </a:graphicData>
        </a:graphic>
      </p:graphicFrame>
      <p:sp>
        <p:nvSpPr>
          <p:cNvPr id="42" name="textbox 42"/>
          <p:cNvSpPr/>
          <p:nvPr/>
        </p:nvSpPr>
        <p:spPr>
          <a:xfrm>
            <a:off x="500380" y="10020300"/>
            <a:ext cx="4889500" cy="207010"/>
          </a:xfrm>
          <a:prstGeom prst="rect">
            <a:avLst/>
          </a:prstGeom>
          <a:noFill/>
          <a:ln w="0" cap="flat">
            <a:noFill/>
            <a:prstDash val="solid"/>
            <a:miter lim="0"/>
          </a:ln>
        </p:spPr>
        <p:txBody>
          <a:bodyPr vert="horz" wrap="square" lIns="0" tIns="0" rIns="0" bIns="0"/>
          <a:lstStyle/>
          <a:p>
            <a:pPr algn="l" rtl="0" eaLnBrk="0">
              <a:lnSpc>
                <a:spcPct val="83000"/>
              </a:lnSpc>
            </a:pPr>
            <a:endParaRPr sz="100" dirty="0">
              <a:latin typeface="Arial" panose="020B0604020202020204"/>
              <a:ea typeface="Arial" panose="020B0604020202020204"/>
              <a:cs typeface="Arial" panose="020B0604020202020204"/>
            </a:endParaRPr>
          </a:p>
          <a:p>
            <a:pPr algn="l" rtl="0" eaLnBrk="0">
              <a:lnSpc>
                <a:spcPts val="1115"/>
              </a:lnSpc>
            </a:pPr>
            <a:r>
              <a:rPr lang="en-US" altLang="zh-CN" sz="800" b="1" kern="0" spc="-20" dirty="0">
                <a:solidFill>
                  <a:srgbClr val="406CB3">
                    <a:alpha val="100000"/>
                  </a:srgbClr>
                </a:solidFill>
                <a:latin typeface="微软雅黑" panose="020B0503020204020204" charset="-122"/>
                <a:ea typeface="微软雅黑" panose="020B0503020204020204" charset="-122"/>
                <a:cs typeface="微软雅黑" panose="020B0503020204020204" charset="-122"/>
              </a:rPr>
              <a:t>Note: Typical +24</a:t>
            </a:r>
            <a:r>
              <a:rPr lang="en-US" altLang="en-US" sz="800" b="1" kern="0" spc="-20" dirty="0">
                <a:solidFill>
                  <a:srgbClr val="406CB3">
                    <a:alpha val="100000"/>
                  </a:srgbClr>
                </a:solidFill>
                <a:latin typeface="微软雅黑" panose="020B0503020204020204" charset="-122"/>
                <a:ea typeface="微软雅黑" panose="020B0503020204020204" charset="-122"/>
                <a:cs typeface="微软雅黑" panose="020B0503020204020204" charset="-122"/>
              </a:rPr>
              <a:t>°</a:t>
            </a:r>
            <a:r>
              <a:rPr lang="en-US" altLang="zh-CN" sz="800" b="1" kern="0" spc="-20" dirty="0">
                <a:solidFill>
                  <a:srgbClr val="406CB3">
                    <a:alpha val="100000"/>
                  </a:srgbClr>
                </a:solidFill>
                <a:latin typeface="微软雅黑" panose="020B0503020204020204" charset="-122"/>
                <a:ea typeface="微软雅黑" panose="020B0503020204020204" charset="-122"/>
                <a:cs typeface="微软雅黑" panose="020B0503020204020204" charset="-122"/>
              </a:rPr>
              <a:t>C(+75</a:t>
            </a:r>
            <a:r>
              <a:rPr lang="en-US" altLang="en-US" sz="800" b="1" kern="0" spc="-20" dirty="0">
                <a:solidFill>
                  <a:srgbClr val="406CB3">
                    <a:alpha val="100000"/>
                  </a:srgbClr>
                </a:solidFill>
                <a:latin typeface="微软雅黑" panose="020B0503020204020204" charset="-122"/>
                <a:ea typeface="微软雅黑" panose="020B0503020204020204" charset="-122"/>
                <a:cs typeface="微软雅黑" panose="020B0503020204020204" charset="-122"/>
              </a:rPr>
              <a:t>°</a:t>
            </a:r>
            <a:r>
              <a:rPr lang="en-US" altLang="zh-CN" sz="800" b="1" kern="0" spc="-20" dirty="0">
                <a:solidFill>
                  <a:srgbClr val="406CB3">
                    <a:alpha val="100000"/>
                  </a:srgbClr>
                </a:solidFill>
                <a:latin typeface="微软雅黑" panose="020B0503020204020204" charset="-122"/>
                <a:ea typeface="微软雅黑" panose="020B0503020204020204" charset="-122"/>
                <a:cs typeface="微软雅黑" panose="020B0503020204020204" charset="-122"/>
              </a:rPr>
              <a:t>F), 2 4VDC, 4mA, and 100Hz, unless otherwise noted.</a:t>
            </a:r>
            <a:endParaRPr sz="800" dirty="0">
              <a:latin typeface="微软雅黑" panose="020B0503020204020204" charset="-122"/>
              <a:ea typeface="微软雅黑" panose="020B0503020204020204" charset="-122"/>
              <a:cs typeface="微软雅黑" panose="020B0503020204020204" charset="-122"/>
            </a:endParaRPr>
          </a:p>
        </p:txBody>
      </p:sp>
      <p:sp>
        <p:nvSpPr>
          <p:cNvPr id="5" name="矩形 4"/>
          <p:cNvSpPr/>
          <p:nvPr>
            <p:custDataLst>
              <p:tags r:id="rId1"/>
            </p:custDataLst>
          </p:nvPr>
        </p:nvSpPr>
        <p:spPr>
          <a:xfrm>
            <a:off x="0" y="233807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6" name="textbox 17"/>
          <p:cNvSpPr/>
          <p:nvPr>
            <p:custDataLst>
              <p:tags r:id="rId2"/>
            </p:custDataLst>
          </p:nvPr>
        </p:nvSpPr>
        <p:spPr>
          <a:xfrm>
            <a:off x="434975" y="2347595"/>
            <a:ext cx="1791335" cy="217170"/>
          </a:xfrm>
          <a:prstGeom prst="rect">
            <a:avLst/>
          </a:prstGeom>
        </p:spPr>
        <p:txBody>
          <a:bodyPr vert="horz" wrap="square" lIns="0" tIns="0" rIns="0" bIns="0"/>
          <a:p>
            <a:pPr algn="l" rtl="0" eaLnBrk="0">
              <a:lnSpc>
                <a:spcPct val="123000"/>
              </a:lnSpc>
              <a:spcBef>
                <a:spcPts val="0"/>
              </a:spcBef>
              <a:spcAft>
                <a:spcPts val="0"/>
              </a:spcAft>
            </a:pPr>
            <a:r>
              <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rPr>
              <a:t>Product Specifications</a:t>
            </a:r>
            <a:endPar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endParaRPr>
          </a:p>
        </p:txBody>
      </p:sp>
      <p:pic>
        <p:nvPicPr>
          <p:cNvPr id="11" name="picture 11"/>
          <p:cNvPicPr>
            <a:picLocks noChangeAspect="1"/>
          </p:cNvPicPr>
          <p:nvPr>
            <p:custDataLst>
              <p:tags r:id="rId3"/>
            </p:custDataLst>
          </p:nvPr>
        </p:nvPicPr>
        <p:blipFill>
          <a:blip r:embed="rId4"/>
          <a:stretch>
            <a:fillRect/>
          </a:stretch>
        </p:blipFill>
        <p:spPr>
          <a:xfrm rot="21600000">
            <a:off x="4429760" y="1669415"/>
            <a:ext cx="3130550" cy="99695"/>
          </a:xfrm>
          <a:prstGeom prst="rect">
            <a:avLst/>
          </a:prstGeom>
        </p:spPr>
      </p:pic>
      <p:pic>
        <p:nvPicPr>
          <p:cNvPr id="3" name="图片 2" descr="中科时代 logo-1220-07"/>
          <p:cNvPicPr>
            <a:picLocks noChangeAspect="1"/>
          </p:cNvPicPr>
          <p:nvPr>
            <p:custDataLst>
              <p:tags r:id="rId5"/>
            </p:custDataLst>
          </p:nvPr>
        </p:nvPicPr>
        <p:blipFill>
          <a:blip r:embed="rId6"/>
          <a:srcRect t="24116" b="25171"/>
          <a:stretch>
            <a:fillRect/>
          </a:stretch>
        </p:blipFill>
        <p:spPr>
          <a:xfrm>
            <a:off x="5227955" y="574675"/>
            <a:ext cx="2163445" cy="568960"/>
          </a:xfrm>
          <a:prstGeom prst="rect">
            <a:avLst/>
          </a:prstGeom>
        </p:spPr>
      </p:pic>
      <p:sp>
        <p:nvSpPr>
          <p:cNvPr id="21" name="textbox 13"/>
          <p:cNvSpPr/>
          <p:nvPr>
            <p:custDataLst>
              <p:tags r:id="rId7"/>
            </p:custDataLst>
          </p:nvPr>
        </p:nvSpPr>
        <p:spPr>
          <a:xfrm>
            <a:off x="1015365" y="648335"/>
            <a:ext cx="3660140" cy="252095"/>
          </a:xfrm>
          <a:prstGeom prst="rect">
            <a:avLst/>
          </a:prstGeom>
        </p:spPr>
        <p:txBody>
          <a:bodyPr vert="horz" wrap="square" lIns="0" tIns="0" rIns="0" bIns="0"/>
          <a:p>
            <a:pPr algn="l" rtl="0" eaLnBrk="0">
              <a:lnSpc>
                <a:spcPct val="95000"/>
              </a:lnSpc>
            </a:pPr>
            <a:r>
              <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rPr>
              <a:t>Instaguard- Device intelligent care diagnostic system</a:t>
            </a: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a:p>
            <a:pPr algn="l" rtl="0" eaLnBrk="0">
              <a:lnSpc>
                <a:spcPct val="95000"/>
              </a:lnSpc>
            </a:pP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15" name="图片 14"/>
          <p:cNvPicPr>
            <a:picLocks noChangeAspect="1"/>
          </p:cNvPicPr>
          <p:nvPr>
            <p:custDataLst>
              <p:tags r:id="rId8"/>
            </p:custDataLst>
          </p:nvPr>
        </p:nvPicPr>
        <p:blipFill>
          <a:blip r:embed="rId9">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23" name="文本框 22"/>
          <p:cNvSpPr txBox="1"/>
          <p:nvPr>
            <p:custDataLst>
              <p:tags r:id="rId10"/>
            </p:custDataLst>
          </p:nvPr>
        </p:nvSpPr>
        <p:spPr>
          <a:xfrm>
            <a:off x="1359535" y="931545"/>
            <a:ext cx="2403475" cy="245110"/>
          </a:xfrm>
          <a:prstGeom prst="rect">
            <a:avLst/>
          </a:prstGeom>
          <a:noFill/>
        </p:spPr>
        <p:txBody>
          <a:bodyPr wrap="square" rtlCol="0" anchor="t">
            <a:spAutoFit/>
          </a:bodyPr>
          <a:p>
            <a:pPr algn="dist"/>
            <a:r>
              <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
        <p:nvSpPr>
          <p:cNvPr id="16" name="矩形 15"/>
          <p:cNvSpPr/>
          <p:nvPr>
            <p:custDataLst>
              <p:tags r:id="rId11"/>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r>
              <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a:p>
            <a:pPr algn="ct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table 44"/>
          <p:cNvGraphicFramePr>
            <a:graphicFrameLocks noGrp="1"/>
          </p:cNvGraphicFramePr>
          <p:nvPr/>
        </p:nvGraphicFramePr>
        <p:xfrm>
          <a:off x="612167" y="5789895"/>
          <a:ext cx="6210300" cy="4394200"/>
        </p:xfrm>
        <a:graphic>
          <a:graphicData uri="http://schemas.openxmlformats.org/drawingml/2006/table">
            <a:tbl>
              <a:tblPr/>
              <a:tblGrid>
                <a:gridCol w="952500"/>
                <a:gridCol w="3368675"/>
                <a:gridCol w="1889125"/>
              </a:tblGrid>
              <a:tr h="231775">
                <a:tc gridSpan="3">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Serial</a:t>
                      </a:r>
                      <a:r>
                        <a:rPr lang="en-US"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N</a:t>
                      </a: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umber</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Instructions</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Remarks</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lang="en-US"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1</a:t>
                      </a:r>
                      <a:endParaRPr lang="en-US"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/4-28 threads</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sym typeface="+mn-ea"/>
                        </a:rPr>
                        <a:t>Standard configuration</a:t>
                      </a:r>
                      <a:endPar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sym typeface="+mn-ea"/>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2</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M6 threads</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3</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M10 thread</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indent="0" algn="ctr" rtl="0" eaLnBrk="0" fontAlgn="auto">
                        <a:lnSpc>
                          <a:spcPct val="150000"/>
                        </a:lnSpc>
                        <a:spcBef>
                          <a:spcPts val="5"/>
                        </a:spcBef>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4</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Adhesive</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5</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Flat bottom magnet mounting adapter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6</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spcBef>
                          <a:spcPts val="5"/>
                        </a:spcBef>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Saddle magnet mounting adapter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spcBef>
                          <a:spcPts val="5"/>
                        </a:spcBef>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735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7</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10 meter fit cable with M12 pin connector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2975">
                <a:tc gridSpan="3">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6" name="table 46"/>
          <p:cNvGraphicFramePr>
            <a:graphicFrameLocks noGrp="1"/>
          </p:cNvGraphicFramePr>
          <p:nvPr/>
        </p:nvGraphicFramePr>
        <p:xfrm>
          <a:off x="443886" y="2547608"/>
          <a:ext cx="6546849" cy="2552700"/>
        </p:xfrm>
        <a:graphic>
          <a:graphicData uri="http://schemas.openxmlformats.org/drawingml/2006/table">
            <a:tbl>
              <a:tblPr/>
              <a:tblGrid>
                <a:gridCol w="4551044"/>
                <a:gridCol w="1995804"/>
              </a:tblGrid>
              <a:tr h="2552700">
                <a:tc>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a:noFill/>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eaLnBrk="0">
                        <a:lnSpc>
                          <a:spcPct val="105000"/>
                        </a:lnSpc>
                      </a:pPr>
                      <a:endParaRPr sz="1000" dirty="0">
                        <a:latin typeface="Arial" panose="020B0604020202020204"/>
                        <a:ea typeface="Arial" panose="020B0604020202020204"/>
                        <a:cs typeface="Arial" panose="020B0604020202020204"/>
                      </a:endParaRPr>
                    </a:p>
                    <a:p>
                      <a:pPr algn="l" rtl="0" eaLnBrk="0">
                        <a:lnSpc>
                          <a:spcPct val="105000"/>
                        </a:lnSpc>
                      </a:pPr>
                      <a:endParaRPr sz="1000" dirty="0">
                        <a:latin typeface="Arial" panose="020B0604020202020204"/>
                        <a:ea typeface="Arial" panose="020B0604020202020204"/>
                        <a:cs typeface="Arial" panose="020B0604020202020204"/>
                      </a:endParaRPr>
                    </a:p>
                    <a:p>
                      <a:pPr algn="l" rtl="0" eaLnBrk="0">
                        <a:lnSpc>
                          <a:spcPct val="105000"/>
                        </a:lnSpc>
                      </a:pPr>
                      <a:endParaRPr sz="1000" dirty="0">
                        <a:latin typeface="Arial" panose="020B0604020202020204"/>
                        <a:ea typeface="Arial" panose="020B0604020202020204"/>
                        <a:cs typeface="Arial" panose="020B0604020202020204"/>
                      </a:endParaRPr>
                    </a:p>
                    <a:p>
                      <a:pPr marL="886460" algn="l" rtl="0" eaLnBrk="0">
                        <a:lnSpc>
                          <a:spcPts val="1370"/>
                        </a:lnSpc>
                        <a:spcBef>
                          <a:spcPts val="0"/>
                        </a:spcBef>
                      </a:pPr>
                      <a:r>
                        <a:rPr lang="en-US" sz="1100" b="1" kern="0" spc="-60" dirty="0">
                          <a:solidFill>
                            <a:schemeClr val="tx1">
                              <a:alpha val="100000"/>
                            </a:schemeClr>
                          </a:solidFill>
                          <a:latin typeface="黑体" panose="02010609060101010101" charset="-122"/>
                          <a:ea typeface="黑体" panose="02010609060101010101" charset="-122"/>
                          <a:cs typeface="黑体" panose="02010609060101010101" charset="-122"/>
                        </a:rPr>
                        <a:t>Unit</a:t>
                      </a:r>
                      <a:r>
                        <a:rPr sz="1100" b="1" kern="0" spc="-60" dirty="0">
                          <a:solidFill>
                            <a:schemeClr val="tx1">
                              <a:alpha val="100000"/>
                            </a:schemeClr>
                          </a:solidFill>
                          <a:latin typeface="黑体" panose="02010609060101010101" charset="-122"/>
                          <a:ea typeface="黑体" panose="02010609060101010101" charset="-122"/>
                          <a:cs typeface="黑体" panose="02010609060101010101" charset="-122"/>
                        </a:rPr>
                        <a:t>：</a:t>
                      </a:r>
                      <a:r>
                        <a:rPr sz="1100" b="1" kern="0" spc="-60" dirty="0">
                          <a:solidFill>
                            <a:schemeClr val="tx1">
                              <a:alpha val="100000"/>
                            </a:schemeClr>
                          </a:solidFill>
                          <a:latin typeface="Arial" panose="020B0604020202020204"/>
                          <a:ea typeface="Arial" panose="020B0604020202020204"/>
                          <a:cs typeface="Arial" panose="020B0604020202020204"/>
                        </a:rPr>
                        <a:t>m </a:t>
                      </a:r>
                      <a:r>
                        <a:rPr sz="1100" kern="0" spc="-60" dirty="0">
                          <a:solidFill>
                            <a:schemeClr val="tx1">
                              <a:alpha val="100000"/>
                            </a:schemeClr>
                          </a:solidFill>
                          <a:latin typeface="Arial" panose="020B0604020202020204"/>
                          <a:ea typeface="Arial" panose="020B0604020202020204"/>
                          <a:cs typeface="Arial" panose="020B0604020202020204"/>
                        </a:rPr>
                        <a:t>m</a:t>
                      </a:r>
                      <a:endParaRPr sz="1100" kern="0" spc="-60" dirty="0">
                        <a:solidFill>
                          <a:schemeClr val="tx1">
                            <a:alpha val="100000"/>
                          </a:schemeClr>
                        </a:solidFill>
                        <a:latin typeface="Arial" panose="020B0604020202020204"/>
                        <a:ea typeface="Arial" panose="020B0604020202020204"/>
                        <a:cs typeface="Arial" panose="020B0604020202020204"/>
                      </a:endParaRPr>
                    </a:p>
                  </a:txBody>
                  <a:tcPr marL="0" marR="0" marT="0" marB="0" vert="horz">
                    <a:lnL>
                      <a:noFill/>
                    </a:lnL>
                    <a:lnR w="635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0" name="picture 50"/>
          <p:cNvPicPr>
            <a:picLocks noChangeAspect="1"/>
          </p:cNvPicPr>
          <p:nvPr/>
        </p:nvPicPr>
        <p:blipFill>
          <a:blip r:embed="rId1"/>
          <a:stretch>
            <a:fillRect/>
          </a:stretch>
        </p:blipFill>
        <p:spPr>
          <a:xfrm rot="21600000">
            <a:off x="2520343" y="3582622"/>
            <a:ext cx="1587442" cy="1339882"/>
          </a:xfrm>
          <a:prstGeom prst="rect">
            <a:avLst/>
          </a:prstGeom>
        </p:spPr>
      </p:pic>
      <p:pic>
        <p:nvPicPr>
          <p:cNvPr id="52" name="picture 52"/>
          <p:cNvPicPr>
            <a:picLocks noChangeAspect="1"/>
          </p:cNvPicPr>
          <p:nvPr/>
        </p:nvPicPr>
        <p:blipFill>
          <a:blip r:embed="rId2"/>
          <a:stretch>
            <a:fillRect/>
          </a:stretch>
        </p:blipFill>
        <p:spPr>
          <a:xfrm rot="21600000">
            <a:off x="2653676" y="2655611"/>
            <a:ext cx="1041404" cy="762011"/>
          </a:xfrm>
          <a:prstGeom prst="rect">
            <a:avLst/>
          </a:prstGeom>
        </p:spPr>
      </p:pic>
      <p:pic>
        <p:nvPicPr>
          <p:cNvPr id="11" name="picture 11"/>
          <p:cNvPicPr>
            <a:picLocks noChangeAspect="1"/>
          </p:cNvPicPr>
          <p:nvPr>
            <p:custDataLst>
              <p:tags r:id="rId3"/>
            </p:custDataLst>
          </p:nvPr>
        </p:nvPicPr>
        <p:blipFill>
          <a:blip r:embed="rId4"/>
          <a:stretch>
            <a:fillRect/>
          </a:stretch>
        </p:blipFill>
        <p:spPr>
          <a:xfrm rot="21600000">
            <a:off x="4429760" y="1669415"/>
            <a:ext cx="3130550" cy="99695"/>
          </a:xfrm>
          <a:prstGeom prst="rect">
            <a:avLst/>
          </a:prstGeom>
        </p:spPr>
      </p:pic>
      <p:pic>
        <p:nvPicPr>
          <p:cNvPr id="3" name="图片 2" descr="中科时代 logo-1220-07"/>
          <p:cNvPicPr>
            <a:picLocks noChangeAspect="1"/>
          </p:cNvPicPr>
          <p:nvPr>
            <p:custDataLst>
              <p:tags r:id="rId5"/>
            </p:custDataLst>
          </p:nvPr>
        </p:nvPicPr>
        <p:blipFill>
          <a:blip r:embed="rId6"/>
          <a:srcRect t="24116" b="25171"/>
          <a:stretch>
            <a:fillRect/>
          </a:stretch>
        </p:blipFill>
        <p:spPr>
          <a:xfrm>
            <a:off x="5227955" y="574675"/>
            <a:ext cx="2163445" cy="568960"/>
          </a:xfrm>
          <a:prstGeom prst="rect">
            <a:avLst/>
          </a:prstGeom>
        </p:spPr>
      </p:pic>
      <p:sp>
        <p:nvSpPr>
          <p:cNvPr id="5" name="矩形 4"/>
          <p:cNvSpPr/>
          <p:nvPr>
            <p:custDataLst>
              <p:tags r:id="rId7"/>
            </p:custDataLst>
          </p:nvPr>
        </p:nvSpPr>
        <p:spPr>
          <a:xfrm>
            <a:off x="0" y="233807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4" name="textbox 17"/>
          <p:cNvSpPr/>
          <p:nvPr>
            <p:custDataLst>
              <p:tags r:id="rId8"/>
            </p:custDataLst>
          </p:nvPr>
        </p:nvSpPr>
        <p:spPr>
          <a:xfrm>
            <a:off x="443865" y="2347595"/>
            <a:ext cx="1410335" cy="205740"/>
          </a:xfrm>
          <a:prstGeom prst="rect">
            <a:avLst/>
          </a:prstGeom>
        </p:spPr>
        <p:txBody>
          <a:bodyPr vert="horz" wrap="square" lIns="0" tIns="0" rIns="0" bIns="0"/>
          <a:p>
            <a:pPr algn="l" rtl="0" eaLnBrk="0">
              <a:lnSpc>
                <a:spcPct val="123000"/>
              </a:lnSpc>
              <a:spcBef>
                <a:spcPts val="0"/>
              </a:spcBef>
              <a:spcAft>
                <a:spcPts val="0"/>
              </a:spcAft>
            </a:pPr>
            <a:r>
              <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rPr>
              <a:t>Product Dimensions</a:t>
            </a:r>
            <a:endPar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endParaRPr>
          </a:p>
        </p:txBody>
      </p:sp>
      <p:sp>
        <p:nvSpPr>
          <p:cNvPr id="16" name="矩形 15"/>
          <p:cNvSpPr/>
          <p:nvPr>
            <p:custDataLst>
              <p:tags r:id="rId9"/>
            </p:custDataLst>
          </p:nvPr>
        </p:nvSpPr>
        <p:spPr>
          <a:xfrm>
            <a:off x="0" y="558292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7" name="textbox 17"/>
          <p:cNvSpPr/>
          <p:nvPr>
            <p:custDataLst>
              <p:tags r:id="rId10"/>
            </p:custDataLst>
          </p:nvPr>
        </p:nvSpPr>
        <p:spPr>
          <a:xfrm>
            <a:off x="443865" y="5592445"/>
            <a:ext cx="1505585" cy="197485"/>
          </a:xfrm>
          <a:prstGeom prst="rect">
            <a:avLst/>
          </a:prstGeom>
        </p:spPr>
        <p:txBody>
          <a:bodyPr vert="horz" wrap="square" lIns="0" tIns="0" rIns="0" bIns="0"/>
          <a:p>
            <a:pPr algn="l" rtl="0" eaLnBrk="0">
              <a:lnSpc>
                <a:spcPct val="123000"/>
              </a:lnSpc>
              <a:spcBef>
                <a:spcPts val="0"/>
              </a:spcBef>
              <a:spcAft>
                <a:spcPts val="0"/>
              </a:spcAft>
            </a:pPr>
            <a:r>
              <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rPr>
              <a:t>Product accessories</a:t>
            </a:r>
            <a:endPar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endParaRPr>
          </a:p>
          <a:p>
            <a:pPr algn="l" rtl="0" eaLnBrk="0">
              <a:lnSpc>
                <a:spcPct val="123000"/>
              </a:lnSpc>
              <a:spcBef>
                <a:spcPts val="0"/>
              </a:spcBef>
              <a:spcAft>
                <a:spcPts val="0"/>
              </a:spcAft>
            </a:pPr>
            <a:endParaRPr lang="en-US" altLang="zh-CN" sz="9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endParaRPr>
          </a:p>
        </p:txBody>
      </p:sp>
      <p:sp>
        <p:nvSpPr>
          <p:cNvPr id="21" name="textbox 13"/>
          <p:cNvSpPr/>
          <p:nvPr>
            <p:custDataLst>
              <p:tags r:id="rId11"/>
            </p:custDataLst>
          </p:nvPr>
        </p:nvSpPr>
        <p:spPr>
          <a:xfrm>
            <a:off x="1015365" y="648335"/>
            <a:ext cx="3660140" cy="252095"/>
          </a:xfrm>
          <a:prstGeom prst="rect">
            <a:avLst/>
          </a:prstGeom>
        </p:spPr>
        <p:txBody>
          <a:bodyPr vert="horz" wrap="square" lIns="0" tIns="0" rIns="0" bIns="0"/>
          <a:p>
            <a:pPr algn="l" rtl="0" eaLnBrk="0">
              <a:lnSpc>
                <a:spcPct val="95000"/>
              </a:lnSpc>
            </a:pPr>
            <a:r>
              <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rPr>
              <a:t>Instaguard- Device intelligent care diagnostic system</a:t>
            </a: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a:p>
            <a:pPr algn="l" rtl="0" eaLnBrk="0">
              <a:lnSpc>
                <a:spcPct val="95000"/>
              </a:lnSpc>
            </a:pPr>
            <a:endParaRPr lang="en-US" altLang="zh-CN" sz="1200"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15" name="图片 14"/>
          <p:cNvPicPr>
            <a:picLocks noChangeAspect="1"/>
          </p:cNvPicPr>
          <p:nvPr>
            <p:custDataLst>
              <p:tags r:id="rId12"/>
            </p:custDataLst>
          </p:nvPr>
        </p:nvPicPr>
        <p:blipFill>
          <a:blip r:embed="rId13">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23" name="文本框 22"/>
          <p:cNvSpPr txBox="1"/>
          <p:nvPr>
            <p:custDataLst>
              <p:tags r:id="rId14"/>
            </p:custDataLst>
          </p:nvPr>
        </p:nvSpPr>
        <p:spPr>
          <a:xfrm>
            <a:off x="1359535" y="931545"/>
            <a:ext cx="2403475" cy="245110"/>
          </a:xfrm>
          <a:prstGeom prst="rect">
            <a:avLst/>
          </a:prstGeom>
          <a:noFill/>
        </p:spPr>
        <p:txBody>
          <a:bodyPr wrap="square" rtlCol="0" anchor="t">
            <a:spAutoFit/>
          </a:bodyPr>
          <a:p>
            <a:pPr algn="dist"/>
            <a:r>
              <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en-US" altLang="zh-CN"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
        <p:nvSpPr>
          <p:cNvPr id="6" name="矩形 5"/>
          <p:cNvSpPr/>
          <p:nvPr>
            <p:custDataLst>
              <p:tags r:id="rId15"/>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r>
              <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a:p>
            <a:pPr algn="ctr"/>
            <a:endParaRPr lang="en-US" altLang="zh-CN" sz="14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3340</Words>
  <Application>WPS 演示</Application>
  <PresentationFormat/>
  <Paragraphs>259</Paragraphs>
  <Slides>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vt:i4>
      </vt:variant>
    </vt:vector>
  </HeadingPairs>
  <TitlesOfParts>
    <vt:vector size="16" baseType="lpstr">
      <vt:lpstr>Arial</vt:lpstr>
      <vt:lpstr>宋体</vt:lpstr>
      <vt:lpstr>Wingdings</vt:lpstr>
      <vt:lpstr>Arial</vt:lpstr>
      <vt:lpstr>Times New Roman</vt:lpstr>
      <vt:lpstr>微软雅黑</vt:lpstr>
      <vt:lpstr>iekie jianyuanti</vt:lpstr>
      <vt:lpstr>Arial Regular</vt:lpstr>
      <vt:lpstr>黑体</vt:lpstr>
      <vt:lpstr>微软雅黑 Light</vt:lpstr>
      <vt:lpstr>Arial Unicode MS</vt:lpstr>
      <vt:lpstr>Calibri</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Kingsoft-PDF</dc:creator>
  <dc:subject>pdfbuilder</dc:subject>
  <cp:lastModifiedBy>小三爺</cp:lastModifiedBy>
  <cp:revision>17</cp:revision>
  <dcterms:created xsi:type="dcterms:W3CDTF">2024-11-25T07:52:00Z</dcterms:created>
  <dcterms:modified xsi:type="dcterms:W3CDTF">2024-11-27T04:10:04Z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wqlLaW5nc29mdCBQREYgdG8gV1BTIDEwMA</vt:lpwstr>
  </property>
  <property fmtid="{D5CDD505-2E9C-101B-9397-08002B2CF9AE}" pid="3" name="Created">
    <vt:filetime>2024-09-16T05:41:49Z</vt:filetime>
  </property>
  <property fmtid="{D5CDD505-2E9C-101B-9397-08002B2CF9AE}" pid="4" name="UsrData">
    <vt:lpwstr>66e522193b09f9001f4d8600wl</vt:lpwstr>
  </property>
  <property fmtid="{D5CDD505-2E9C-101B-9397-08002B2CF9AE}" pid="5" name="ICV">
    <vt:lpwstr>778D00ECB025F8F28E2C4467F45216B7_43</vt:lpwstr>
  </property>
  <property fmtid="{D5CDD505-2E9C-101B-9397-08002B2CF9AE}" pid="6" name="KSOProductBuildVer">
    <vt:lpwstr>2052-12.1.0.18912</vt:lpwstr>
  </property>
</Properties>
</file>