
<file path=[Content_Types].xml><?xml version="1.0" encoding="utf-8"?>
<Types xmlns="http://schemas.openxmlformats.org/package/2006/content-types">
  <Default Extension="png" ContentType="image/png"/>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7562850" cy="106934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tags" Target="../tags/tag5.xml"/><Relationship Id="rId8" Type="http://schemas.openxmlformats.org/officeDocument/2006/relationships/tags" Target="../tags/tag4.xml"/><Relationship Id="rId7" Type="http://schemas.openxmlformats.org/officeDocument/2006/relationships/tags" Target="../tags/tag3.xml"/><Relationship Id="rId6" Type="http://schemas.openxmlformats.org/officeDocument/2006/relationships/tags" Target="../tags/tag2.xml"/><Relationship Id="rId5" Type="http://schemas.openxmlformats.org/officeDocument/2006/relationships/image" Target="../media/image4.png"/><Relationship Id="rId4" Type="http://schemas.openxmlformats.org/officeDocument/2006/relationships/tags" Target="../tags/tag1.xml"/><Relationship Id="rId3" Type="http://schemas.openxmlformats.org/officeDocument/2006/relationships/image" Target="../media/image3.jpeg"/><Relationship Id="rId21" Type="http://schemas.openxmlformats.org/officeDocument/2006/relationships/slideLayout" Target="../slideLayouts/slideLayout1.xml"/><Relationship Id="rId20" Type="http://schemas.openxmlformats.org/officeDocument/2006/relationships/tags" Target="../tags/tag14.xml"/><Relationship Id="rId2" Type="http://schemas.openxmlformats.org/officeDocument/2006/relationships/image" Target="../media/image2.jpeg"/><Relationship Id="rId19" Type="http://schemas.openxmlformats.org/officeDocument/2006/relationships/image" Target="../media/image6.png"/><Relationship Id="rId18" Type="http://schemas.openxmlformats.org/officeDocument/2006/relationships/tags" Target="../tags/tag13.xml"/><Relationship Id="rId17" Type="http://schemas.openxmlformats.org/officeDocument/2006/relationships/image" Target="../media/image5.png"/><Relationship Id="rId16" Type="http://schemas.openxmlformats.org/officeDocument/2006/relationships/tags" Target="../tags/tag12.xml"/><Relationship Id="rId15" Type="http://schemas.openxmlformats.org/officeDocument/2006/relationships/tags" Target="../tags/tag11.xml"/><Relationship Id="rId14" Type="http://schemas.openxmlformats.org/officeDocument/2006/relationships/tags" Target="../tags/tag10.xml"/><Relationship Id="rId13" Type="http://schemas.openxmlformats.org/officeDocument/2006/relationships/tags" Target="../tags/tag9.xml"/><Relationship Id="rId12" Type="http://schemas.openxmlformats.org/officeDocument/2006/relationships/tags" Target="../tags/tag8.xml"/><Relationship Id="rId11" Type="http://schemas.openxmlformats.org/officeDocument/2006/relationships/tags" Target="../tags/tag7.xml"/><Relationship Id="rId10" Type="http://schemas.openxmlformats.org/officeDocument/2006/relationships/tags" Target="../tags/tag6.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9" Type="http://schemas.openxmlformats.org/officeDocument/2006/relationships/tags" Target="../tags/tag21.xml"/><Relationship Id="rId8" Type="http://schemas.openxmlformats.org/officeDocument/2006/relationships/image" Target="../media/image5.png"/><Relationship Id="rId7" Type="http://schemas.openxmlformats.org/officeDocument/2006/relationships/tags" Target="../tags/tag20.xml"/><Relationship Id="rId6" Type="http://schemas.openxmlformats.org/officeDocument/2006/relationships/tags" Target="../tags/tag19.xml"/><Relationship Id="rId5" Type="http://schemas.openxmlformats.org/officeDocument/2006/relationships/tags" Target="../tags/tag18.xml"/><Relationship Id="rId4" Type="http://schemas.openxmlformats.org/officeDocument/2006/relationships/image" Target="../media/image4.png"/><Relationship Id="rId3" Type="http://schemas.openxmlformats.org/officeDocument/2006/relationships/tags" Target="../tags/tag17.xml"/><Relationship Id="rId2" Type="http://schemas.openxmlformats.org/officeDocument/2006/relationships/tags" Target="../tags/tag16.xml"/><Relationship Id="rId12" Type="http://schemas.openxmlformats.org/officeDocument/2006/relationships/slideLayout" Target="../slideLayouts/slideLayout1.xml"/><Relationship Id="rId11" Type="http://schemas.openxmlformats.org/officeDocument/2006/relationships/tags" Target="../tags/tag22.xml"/><Relationship Id="rId10" Type="http://schemas.openxmlformats.org/officeDocument/2006/relationships/image" Target="../media/image6.png"/><Relationship Id="rId1" Type="http://schemas.openxmlformats.org/officeDocument/2006/relationships/tags" Target="../tags/tag15.xml"/></Relationships>
</file>

<file path=ppt/slides/_rels/slide3.xml.rels><?xml version="1.0" encoding="UTF-8" standalone="yes"?>
<Relationships xmlns="http://schemas.openxmlformats.org/package/2006/relationships"><Relationship Id="rId9" Type="http://schemas.openxmlformats.org/officeDocument/2006/relationships/tags" Target="../tags/tag28.xml"/><Relationship Id="rId8" Type="http://schemas.openxmlformats.org/officeDocument/2006/relationships/tags" Target="../tags/tag27.xml"/><Relationship Id="rId7" Type="http://schemas.openxmlformats.org/officeDocument/2006/relationships/tags" Target="../tags/tag26.xml"/><Relationship Id="rId6" Type="http://schemas.openxmlformats.org/officeDocument/2006/relationships/tags" Target="../tags/tag25.xml"/><Relationship Id="rId5" Type="http://schemas.openxmlformats.org/officeDocument/2006/relationships/tags" Target="../tags/tag24.xml"/><Relationship Id="rId4" Type="http://schemas.openxmlformats.org/officeDocument/2006/relationships/image" Target="../media/image4.png"/><Relationship Id="rId3" Type="http://schemas.openxmlformats.org/officeDocument/2006/relationships/tags" Target="../tags/tag23.xml"/><Relationship Id="rId2" Type="http://schemas.openxmlformats.org/officeDocument/2006/relationships/image" Target="../media/image8.jpeg"/><Relationship Id="rId16" Type="http://schemas.openxmlformats.org/officeDocument/2006/relationships/slideLayout" Target="../slideLayouts/slideLayout1.xml"/><Relationship Id="rId15" Type="http://schemas.openxmlformats.org/officeDocument/2006/relationships/tags" Target="../tags/tag32.xml"/><Relationship Id="rId14" Type="http://schemas.openxmlformats.org/officeDocument/2006/relationships/image" Target="../media/image6.png"/><Relationship Id="rId13" Type="http://schemas.openxmlformats.org/officeDocument/2006/relationships/tags" Target="../tags/tag31.xml"/><Relationship Id="rId12" Type="http://schemas.openxmlformats.org/officeDocument/2006/relationships/image" Target="../media/image5.png"/><Relationship Id="rId11" Type="http://schemas.openxmlformats.org/officeDocument/2006/relationships/tags" Target="../tags/tag30.xml"/><Relationship Id="rId10" Type="http://schemas.openxmlformats.org/officeDocument/2006/relationships/tags" Target="../tags/tag29.xml"/><Relationship Id="rId1"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rot="21600000">
            <a:off x="3910334" y="4772054"/>
            <a:ext cx="3238487" cy="3428945"/>
            <a:chOff x="0" y="0"/>
            <a:chExt cx="3238487" cy="3428945"/>
          </a:xfrm>
        </p:grpSpPr>
        <p:pic>
          <p:nvPicPr>
            <p:cNvPr id="4" name="picture 4"/>
            <p:cNvPicPr>
              <a:picLocks noChangeAspect="1"/>
            </p:cNvPicPr>
            <p:nvPr/>
          </p:nvPicPr>
          <p:blipFill>
            <a:blip r:embed="rId1"/>
            <a:stretch>
              <a:fillRect/>
            </a:stretch>
          </p:blipFill>
          <p:spPr>
            <a:xfrm rot="21600000">
              <a:off x="0" y="0"/>
              <a:ext cx="3238487" cy="3378151"/>
            </a:xfrm>
            <a:prstGeom prst="rect">
              <a:avLst/>
            </a:prstGeom>
          </p:spPr>
        </p:pic>
        <p:sp>
          <p:nvSpPr>
            <p:cNvPr id="6" name="textbox 6"/>
            <p:cNvSpPr/>
            <p:nvPr/>
          </p:nvSpPr>
          <p:spPr>
            <a:xfrm>
              <a:off x="-12700" y="-12700"/>
              <a:ext cx="3263900" cy="3455670"/>
            </a:xfrm>
            <a:prstGeom prst="rect">
              <a:avLst/>
            </a:prstGeom>
            <a:noFill/>
            <a:ln w="0" cap="flat">
              <a:noFill/>
              <a:prstDash val="solid"/>
              <a:miter lim="0"/>
            </a:ln>
          </p:spPr>
          <p:txBody>
            <a:bodyPr vert="horz" wrap="square" lIns="0" tIns="0" rIns="0" bIns="0">
              <a:normAutofit fontScale="97609" lnSpcReduction="10000"/>
            </a:bodyPr>
            <a:lstStyle/>
            <a:p>
              <a:pPr algn="l" rtl="0" eaLnBrk="0">
                <a:lnSpc>
                  <a:spcPct val="108000"/>
                </a:lnSpc>
              </a:pPr>
              <a:endParaRPr sz="600" dirty="0">
                <a:latin typeface="Arial" panose="020B0604020202020204"/>
                <a:ea typeface="Arial" panose="020B0604020202020204"/>
                <a:cs typeface="Arial" panose="020B0604020202020204"/>
              </a:endParaRPr>
            </a:p>
            <a:p>
              <a:pPr marL="100965" algn="l" rtl="0" eaLnBrk="0">
                <a:lnSpc>
                  <a:spcPct val="129000"/>
                </a:lnSpc>
                <a:spcBef>
                  <a:spcPts val="5"/>
                </a:spcBef>
              </a:pPr>
              <a:r>
                <a:rPr sz="1100" kern="0" spc="0" dirty="0">
                  <a:solidFill>
                    <a:srgbClr val="000000">
                      <a:alpha val="100000"/>
                    </a:srgbClr>
                  </a:solidFill>
                  <a:latin typeface="Arial" panose="020B0604020202020204"/>
                  <a:ea typeface="Arial" panose="020B0604020202020204"/>
                  <a:cs typeface="Arial" panose="020B0604020202020204"/>
                </a:rPr>
                <a:t>The SD</a:t>
              </a:r>
              <a:r>
                <a:rPr lang="en-US" sz="1100" kern="0" spc="0" dirty="0">
                  <a:solidFill>
                    <a:srgbClr val="000000">
                      <a:alpha val="100000"/>
                    </a:srgbClr>
                  </a:solidFill>
                  <a:latin typeface="Arial" panose="020B0604020202020204"/>
                  <a:ea typeface="Arial" panose="020B0604020202020204"/>
                  <a:cs typeface="Arial" panose="020B0604020202020204"/>
                </a:rPr>
                <a:t>3100</a:t>
              </a:r>
              <a:r>
                <a:rPr sz="1100" kern="0" spc="0" dirty="0">
                  <a:solidFill>
                    <a:srgbClr val="000000">
                      <a:alpha val="100000"/>
                    </a:srgbClr>
                  </a:solidFill>
                  <a:latin typeface="Arial" panose="020B0604020202020204"/>
                  <a:ea typeface="Arial" panose="020B0604020202020204"/>
                  <a:cs typeface="Arial" panose="020B0604020202020204"/>
                </a:rPr>
                <a:t> offers broad frequency response and shock resistance, making it ideal for industrial vibration monitoring in shock environments. Cable model 22 A-L is an M12 connector matching cable transducers.</a:t>
              </a:r>
              <a:endParaRPr sz="1100" kern="0" dirty="0">
                <a:solidFill>
                  <a:srgbClr val="000000">
                    <a:alpha val="100000"/>
                  </a:srgbClr>
                </a:solidFill>
                <a:latin typeface="Arial" panose="020B0604020202020204"/>
                <a:ea typeface="Arial" panose="020B0604020202020204"/>
                <a:cs typeface="Arial" panose="020B0604020202020204"/>
              </a:endParaRPr>
            </a:p>
            <a:p>
              <a:pPr algn="l" rtl="0" eaLnBrk="0">
                <a:lnSpc>
                  <a:spcPct val="103000"/>
                </a:lnSpc>
              </a:pPr>
              <a:endParaRPr sz="1000" dirty="0">
                <a:latin typeface="Arial" panose="020B0604020202020204"/>
                <a:ea typeface="Arial" panose="020B0604020202020204"/>
                <a:cs typeface="Arial" panose="020B0604020202020204"/>
              </a:endParaRPr>
            </a:p>
            <a:p>
              <a:pPr algn="l" rtl="0" eaLnBrk="0">
                <a:lnSpc>
                  <a:spcPct val="103000"/>
                </a:lnSpc>
              </a:pPr>
              <a:endParaRPr sz="1000" dirty="0">
                <a:latin typeface="Arial" panose="020B0604020202020204"/>
                <a:ea typeface="Arial" panose="020B0604020202020204"/>
                <a:cs typeface="Arial" panose="020B0604020202020204"/>
              </a:endParaRPr>
            </a:p>
            <a:p>
              <a:pPr algn="l" rtl="0" eaLnBrk="0">
                <a:lnSpc>
                  <a:spcPct val="103000"/>
                </a:lnSpc>
              </a:pPr>
              <a:endParaRPr sz="1000" dirty="0">
                <a:latin typeface="Arial" panose="020B0604020202020204"/>
                <a:ea typeface="Arial" panose="020B0604020202020204"/>
                <a:cs typeface="Arial" panose="020B0604020202020204"/>
              </a:endParaRPr>
            </a:p>
            <a:p>
              <a:pPr algn="l" rtl="0" eaLnBrk="0">
                <a:lnSpc>
                  <a:spcPct val="103000"/>
                </a:lnSpc>
              </a:pPr>
              <a:endParaRPr sz="1000" dirty="0">
                <a:latin typeface="Arial" panose="020B0604020202020204"/>
                <a:ea typeface="Arial" panose="020B0604020202020204"/>
                <a:cs typeface="Arial" panose="020B0604020202020204"/>
              </a:endParaRPr>
            </a:p>
            <a:p>
              <a:pPr algn="l" rtl="0" eaLnBrk="0">
                <a:lnSpc>
                  <a:spcPct val="103000"/>
                </a:lnSpc>
              </a:pPr>
              <a:endParaRPr sz="1000" dirty="0">
                <a:latin typeface="Arial" panose="020B0604020202020204"/>
                <a:ea typeface="Arial" panose="020B0604020202020204"/>
                <a:cs typeface="Arial" panose="020B0604020202020204"/>
              </a:endParaRPr>
            </a:p>
            <a:p>
              <a:pPr algn="l" rtl="0" eaLnBrk="0">
                <a:lnSpc>
                  <a:spcPct val="104000"/>
                </a:lnSpc>
              </a:pPr>
              <a:endParaRPr sz="1000" dirty="0">
                <a:latin typeface="Arial" panose="020B0604020202020204"/>
                <a:ea typeface="Arial" panose="020B0604020202020204"/>
                <a:cs typeface="Arial" panose="020B0604020202020204"/>
              </a:endParaRPr>
            </a:p>
            <a:p>
              <a:pPr algn="l" rtl="0" eaLnBrk="0">
                <a:lnSpc>
                  <a:spcPct val="104000"/>
                </a:lnSpc>
              </a:pPr>
              <a:endParaRPr sz="1000" dirty="0">
                <a:latin typeface="Arial" panose="020B0604020202020204"/>
                <a:ea typeface="Arial" panose="020B0604020202020204"/>
                <a:cs typeface="Arial" panose="020B0604020202020204"/>
              </a:endParaRPr>
            </a:p>
            <a:p>
              <a:pPr algn="l" rtl="0" eaLnBrk="0">
                <a:lnSpc>
                  <a:spcPct val="104000"/>
                </a:lnSpc>
              </a:pPr>
              <a:endParaRPr sz="1000" dirty="0">
                <a:latin typeface="Arial" panose="020B0604020202020204"/>
                <a:ea typeface="Arial" panose="020B0604020202020204"/>
                <a:cs typeface="Arial" panose="020B0604020202020204"/>
              </a:endParaRPr>
            </a:p>
            <a:p>
              <a:pPr marL="1199515" algn="l" rtl="0" eaLnBrk="0">
                <a:lnSpc>
                  <a:spcPct val="93000"/>
                </a:lnSpc>
                <a:spcBef>
                  <a:spcPts val="185"/>
                </a:spcBef>
              </a:pPr>
              <a:r>
                <a:rPr sz="600" b="1" kern="0" spc="10" dirty="0">
                  <a:solidFill>
                    <a:srgbClr val="000000">
                      <a:alpha val="100000"/>
                    </a:srgbClr>
                  </a:solidFill>
                  <a:latin typeface="Arial" panose="020B0604020202020204"/>
                  <a:ea typeface="Arial" panose="020B0604020202020204"/>
                  <a:cs typeface="Arial" panose="020B0604020202020204"/>
                </a:rPr>
                <a:t>-LF   Frequency   Resp onse</a:t>
              </a:r>
              <a:endParaRPr sz="600" dirty="0">
                <a:latin typeface="Arial" panose="020B0604020202020204"/>
                <a:ea typeface="Arial" panose="020B0604020202020204"/>
                <a:cs typeface="Arial" panose="020B0604020202020204"/>
              </a:endParaRPr>
            </a:p>
            <a:p>
              <a:pPr algn="l" rtl="0" eaLnBrk="0">
                <a:lnSpc>
                  <a:spcPct val="114000"/>
                </a:lnSpc>
              </a:pPr>
              <a:endParaRPr sz="1000" dirty="0">
                <a:latin typeface="Arial" panose="020B0604020202020204"/>
                <a:ea typeface="Arial" panose="020B0604020202020204"/>
                <a:cs typeface="Arial" panose="020B0604020202020204"/>
              </a:endParaRPr>
            </a:p>
            <a:p>
              <a:pPr algn="l" rtl="0" eaLnBrk="0">
                <a:lnSpc>
                  <a:spcPct val="114000"/>
                </a:lnSpc>
              </a:pPr>
              <a:endParaRPr sz="1000" dirty="0">
                <a:latin typeface="Arial" panose="020B0604020202020204"/>
                <a:ea typeface="Arial" panose="020B0604020202020204"/>
                <a:cs typeface="Arial" panose="020B0604020202020204"/>
              </a:endParaRPr>
            </a:p>
            <a:p>
              <a:pPr algn="l" rtl="0" eaLnBrk="0">
                <a:lnSpc>
                  <a:spcPct val="114000"/>
                </a:lnSpc>
              </a:pPr>
              <a:endParaRPr sz="1000" dirty="0">
                <a:latin typeface="Arial" panose="020B0604020202020204"/>
                <a:ea typeface="Arial" panose="020B0604020202020204"/>
                <a:cs typeface="Arial" panose="020B0604020202020204"/>
              </a:endParaRPr>
            </a:p>
            <a:p>
              <a:pPr algn="l" rtl="0" eaLnBrk="0">
                <a:lnSpc>
                  <a:spcPct val="114000"/>
                </a:lnSpc>
              </a:pPr>
              <a:endParaRPr sz="1000" dirty="0">
                <a:latin typeface="Arial" panose="020B0604020202020204"/>
                <a:ea typeface="Arial" panose="020B0604020202020204"/>
                <a:cs typeface="Arial" panose="020B0604020202020204"/>
              </a:endParaRPr>
            </a:p>
            <a:p>
              <a:pPr algn="l" rtl="0" eaLnBrk="0">
                <a:lnSpc>
                  <a:spcPct val="115000"/>
                </a:lnSpc>
              </a:pPr>
              <a:endParaRPr sz="1000" dirty="0">
                <a:latin typeface="Arial" panose="020B0604020202020204"/>
                <a:ea typeface="Arial" panose="020B0604020202020204"/>
                <a:cs typeface="Arial" panose="020B0604020202020204"/>
              </a:endParaRPr>
            </a:p>
            <a:p>
              <a:pPr algn="l" rtl="0" eaLnBrk="0">
                <a:lnSpc>
                  <a:spcPct val="115000"/>
                </a:lnSpc>
              </a:pPr>
              <a:endParaRPr sz="1000" dirty="0">
                <a:latin typeface="Arial" panose="020B0604020202020204"/>
                <a:ea typeface="Arial" panose="020B0604020202020204"/>
                <a:cs typeface="Arial" panose="020B0604020202020204"/>
              </a:endParaRPr>
            </a:p>
            <a:p>
              <a:pPr algn="l" rtl="0" eaLnBrk="0">
                <a:lnSpc>
                  <a:spcPct val="109000"/>
                </a:lnSpc>
              </a:pPr>
              <a:endParaRPr sz="100" dirty="0">
                <a:latin typeface="Arial" panose="020B0604020202020204"/>
                <a:ea typeface="Arial" panose="020B0604020202020204"/>
                <a:cs typeface="Arial" panose="020B0604020202020204"/>
              </a:endParaRPr>
            </a:p>
            <a:p>
              <a:pPr marL="1542415" algn="l" rtl="0" eaLnBrk="0">
                <a:lnSpc>
                  <a:spcPct val="79000"/>
                </a:lnSpc>
                <a:spcBef>
                  <a:spcPts val="0"/>
                </a:spcBef>
              </a:pPr>
              <a:r>
                <a:rPr sz="400" kern="0" spc="-10" dirty="0">
                  <a:solidFill>
                    <a:srgbClr val="000000">
                      <a:alpha val="100000"/>
                    </a:srgbClr>
                  </a:solidFill>
                  <a:latin typeface="Times New Roman" panose="02020603050405020304"/>
                  <a:ea typeface="Times New Roman" panose="02020603050405020304"/>
                  <a:cs typeface="Times New Roman" panose="02020603050405020304"/>
                </a:rPr>
                <a:t>Prequiney    p)</a:t>
              </a:r>
              <a:endParaRPr sz="400" dirty="0">
                <a:latin typeface="Times New Roman" panose="02020603050405020304"/>
                <a:ea typeface="Times New Roman" panose="02020603050405020304"/>
                <a:cs typeface="Times New Roman" panose="02020603050405020304"/>
              </a:endParaRPr>
            </a:p>
          </p:txBody>
        </p:sp>
      </p:grpSp>
      <p:pic>
        <p:nvPicPr>
          <p:cNvPr id="22" name="picture 22"/>
          <p:cNvPicPr>
            <a:picLocks noChangeAspect="1"/>
          </p:cNvPicPr>
          <p:nvPr/>
        </p:nvPicPr>
        <p:blipFill>
          <a:blip r:embed="rId2"/>
          <a:stretch>
            <a:fillRect/>
          </a:stretch>
        </p:blipFill>
        <p:spPr>
          <a:xfrm rot="21600000">
            <a:off x="3992844" y="8385140"/>
            <a:ext cx="3130566" cy="1257330"/>
          </a:xfrm>
          <a:prstGeom prst="rect">
            <a:avLst/>
          </a:prstGeom>
        </p:spPr>
      </p:pic>
      <p:pic>
        <p:nvPicPr>
          <p:cNvPr id="24" name="picture 24"/>
          <p:cNvPicPr>
            <a:picLocks noChangeAspect="1"/>
          </p:cNvPicPr>
          <p:nvPr/>
        </p:nvPicPr>
        <p:blipFill>
          <a:blip r:embed="rId3"/>
          <a:stretch>
            <a:fillRect/>
          </a:stretch>
        </p:blipFill>
        <p:spPr>
          <a:xfrm rot="21600000">
            <a:off x="4724436" y="2412965"/>
            <a:ext cx="946112" cy="1803441"/>
          </a:xfrm>
          <a:prstGeom prst="rect">
            <a:avLst/>
          </a:prstGeom>
        </p:spPr>
      </p:pic>
      <p:sp>
        <p:nvSpPr>
          <p:cNvPr id="28" name="textbox 28"/>
          <p:cNvSpPr/>
          <p:nvPr/>
        </p:nvSpPr>
        <p:spPr>
          <a:xfrm>
            <a:off x="5027901" y="9640634"/>
            <a:ext cx="999489" cy="92710"/>
          </a:xfrm>
          <a:prstGeom prst="rect">
            <a:avLst/>
          </a:prstGeom>
          <a:noFill/>
          <a:ln w="0" cap="flat">
            <a:noFill/>
            <a:prstDash val="solid"/>
            <a:miter lim="0"/>
          </a:ln>
        </p:spPr>
        <p:txBody>
          <a:bodyPr vert="horz" wrap="square" lIns="0" tIns="0" rIns="0" bIns="0"/>
          <a:lstStyle/>
          <a:p>
            <a:pPr algn="l" rtl="0" eaLnBrk="0">
              <a:lnSpc>
                <a:spcPct val="85000"/>
              </a:lnSpc>
            </a:pPr>
            <a:endParaRPr sz="100" dirty="0">
              <a:latin typeface="Arial" panose="020B0604020202020204"/>
              <a:ea typeface="Arial" panose="020B0604020202020204"/>
              <a:cs typeface="Arial" panose="020B0604020202020204"/>
            </a:endParaRPr>
          </a:p>
          <a:p>
            <a:pPr marL="12700" algn="l" rtl="0" eaLnBrk="0">
              <a:lnSpc>
                <a:spcPct val="88000"/>
              </a:lnSpc>
            </a:pPr>
            <a:r>
              <a:rPr sz="500" b="1" kern="0" spc="10" dirty="0">
                <a:solidFill>
                  <a:srgbClr val="000000">
                    <a:alpha val="100000"/>
                  </a:srgbClr>
                </a:solidFill>
                <a:latin typeface="Arial" panose="020B0604020202020204"/>
                <a:ea typeface="Arial" panose="020B0604020202020204"/>
                <a:cs typeface="Arial" panose="020B0604020202020204"/>
              </a:rPr>
              <a:t>Typical Temperat ure   Response</a:t>
            </a:r>
            <a:endParaRPr sz="500" dirty="0">
              <a:latin typeface="Arial" panose="020B0604020202020204"/>
              <a:ea typeface="Arial" panose="020B0604020202020204"/>
              <a:cs typeface="Arial" panose="020B0604020202020204"/>
            </a:endParaRPr>
          </a:p>
        </p:txBody>
      </p:sp>
      <p:sp>
        <p:nvSpPr>
          <p:cNvPr id="30" name="textbox 30"/>
          <p:cNvSpPr/>
          <p:nvPr/>
        </p:nvSpPr>
        <p:spPr>
          <a:xfrm>
            <a:off x="5167662" y="8230923"/>
            <a:ext cx="989964" cy="92710"/>
          </a:xfrm>
          <a:prstGeom prst="rect">
            <a:avLst/>
          </a:prstGeom>
          <a:noFill/>
          <a:ln w="0" cap="flat">
            <a:noFill/>
            <a:prstDash val="solid"/>
            <a:miter lim="0"/>
          </a:ln>
        </p:spPr>
        <p:txBody>
          <a:bodyPr vert="horz" wrap="square" lIns="0" tIns="0" rIns="0" bIns="0"/>
          <a:lstStyle/>
          <a:p>
            <a:pPr algn="l" rtl="0" eaLnBrk="0">
              <a:lnSpc>
                <a:spcPct val="85000"/>
              </a:lnSpc>
            </a:pPr>
            <a:endParaRPr sz="100" dirty="0">
              <a:latin typeface="Arial" panose="020B0604020202020204"/>
              <a:ea typeface="Arial" panose="020B0604020202020204"/>
              <a:cs typeface="Arial" panose="020B0604020202020204"/>
            </a:endParaRPr>
          </a:p>
          <a:p>
            <a:pPr marL="12700" algn="l" rtl="0" eaLnBrk="0">
              <a:lnSpc>
                <a:spcPct val="88000"/>
              </a:lnSpc>
            </a:pPr>
            <a:r>
              <a:rPr sz="500" b="1" kern="0" spc="20" dirty="0">
                <a:solidFill>
                  <a:srgbClr val="000000">
                    <a:alpha val="100000"/>
                  </a:srgbClr>
                </a:solidFill>
                <a:latin typeface="Arial" panose="020B0604020202020204"/>
                <a:ea typeface="Arial" panose="020B0604020202020204"/>
                <a:cs typeface="Arial" panose="020B0604020202020204"/>
              </a:rPr>
              <a:t>Typical   Frequency   Response</a:t>
            </a:r>
            <a:endParaRPr sz="500" dirty="0">
              <a:latin typeface="Arial" panose="020B0604020202020204"/>
              <a:ea typeface="Arial" panose="020B0604020202020204"/>
              <a:cs typeface="Arial" panose="020B0604020202020204"/>
            </a:endParaRPr>
          </a:p>
        </p:txBody>
      </p:sp>
      <p:sp>
        <p:nvSpPr>
          <p:cNvPr id="32" name="textbox 32"/>
          <p:cNvSpPr/>
          <p:nvPr/>
        </p:nvSpPr>
        <p:spPr>
          <a:xfrm rot="16200000">
            <a:off x="3810348" y="9369868"/>
            <a:ext cx="329565" cy="101600"/>
          </a:xfrm>
          <a:prstGeom prst="rect">
            <a:avLst/>
          </a:prstGeom>
          <a:noFill/>
          <a:ln w="0" cap="flat">
            <a:noFill/>
            <a:prstDash val="solid"/>
            <a:miter lim="0"/>
          </a:ln>
        </p:spPr>
        <p:txBody>
          <a:bodyPr vert="horz" wrap="square" lIns="0" tIns="0" rIns="0" bIns="0"/>
          <a:lstStyle/>
          <a:p>
            <a:pPr algn="l" rtl="0" eaLnBrk="0">
              <a:lnSpc>
                <a:spcPct val="83000"/>
              </a:lnSpc>
            </a:pPr>
            <a:endParaRPr sz="100" dirty="0">
              <a:latin typeface="Arial" panose="020B0604020202020204"/>
              <a:ea typeface="Arial" panose="020B0604020202020204"/>
              <a:cs typeface="Arial" panose="020B0604020202020204"/>
            </a:endParaRPr>
          </a:p>
          <a:p>
            <a:pPr algn="r" rtl="0" eaLnBrk="0">
              <a:lnSpc>
                <a:spcPts val="600"/>
              </a:lnSpc>
            </a:pPr>
            <a:r>
              <a:rPr sz="200" kern="0" spc="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Sensitivity Doviation( %)</a:t>
            </a:r>
            <a:endParaRPr sz="200" dirty="0">
              <a:latin typeface="宋体" panose="02010600030101010101" pitchFamily="2" charset="-122"/>
              <a:ea typeface="宋体" panose="02010600030101010101" pitchFamily="2" charset="-122"/>
              <a:cs typeface="宋体" panose="02010600030101010101" pitchFamily="2" charset="-122"/>
            </a:endParaRPr>
          </a:p>
        </p:txBody>
      </p:sp>
      <p:sp>
        <p:nvSpPr>
          <p:cNvPr id="34" name="textbox 34"/>
          <p:cNvSpPr/>
          <p:nvPr/>
        </p:nvSpPr>
        <p:spPr>
          <a:xfrm>
            <a:off x="6977376" y="9578763"/>
            <a:ext cx="83819" cy="135889"/>
          </a:xfrm>
          <a:prstGeom prst="rect">
            <a:avLst/>
          </a:prstGeom>
          <a:noFill/>
          <a:ln w="0" cap="flat">
            <a:noFill/>
            <a:prstDash val="solid"/>
            <a:miter lim="0"/>
          </a:ln>
        </p:spPr>
        <p:txBody>
          <a:bodyPr vert="horz" wrap="square" lIns="0" tIns="0" rIns="0" bIns="0"/>
          <a:lstStyle/>
          <a:p>
            <a:pPr algn="l" rtl="0" eaLnBrk="0">
              <a:lnSpc>
                <a:spcPct val="86000"/>
              </a:lnSpc>
            </a:pPr>
            <a:endParaRPr sz="100" dirty="0">
              <a:latin typeface="Arial" panose="020B0604020202020204"/>
              <a:ea typeface="Arial" panose="020B0604020202020204"/>
              <a:cs typeface="Arial" panose="020B0604020202020204"/>
            </a:endParaRPr>
          </a:p>
          <a:p>
            <a:pPr marL="12700" algn="l" rtl="0" eaLnBrk="0">
              <a:lnSpc>
                <a:spcPct val="80000"/>
              </a:lnSpc>
            </a:pPr>
            <a:r>
              <a:rPr sz="900" kern="0" spc="-10" dirty="0">
                <a:solidFill>
                  <a:srgbClr val="000000">
                    <a:alpha val="100000"/>
                  </a:srgbClr>
                </a:solidFill>
                <a:latin typeface="Times New Roman" panose="02020603050405020304"/>
                <a:ea typeface="Times New Roman" panose="02020603050405020304"/>
                <a:cs typeface="Times New Roman" panose="02020603050405020304"/>
              </a:rPr>
              <a:t>4</a:t>
            </a:r>
            <a:endParaRPr sz="900" dirty="0">
              <a:latin typeface="Times New Roman" panose="02020603050405020304"/>
              <a:ea typeface="Times New Roman" panose="02020603050405020304"/>
              <a:cs typeface="Times New Roman" panose="02020603050405020304"/>
            </a:endParaRPr>
          </a:p>
        </p:txBody>
      </p:sp>
      <p:pic>
        <p:nvPicPr>
          <p:cNvPr id="11" name="picture 11"/>
          <p:cNvPicPr>
            <a:picLocks noChangeAspect="1"/>
          </p:cNvPicPr>
          <p:nvPr>
            <p:custDataLst>
              <p:tags r:id="rId4"/>
            </p:custDataLst>
          </p:nvPr>
        </p:nvPicPr>
        <p:blipFill>
          <a:blip r:embed="rId5"/>
          <a:stretch>
            <a:fillRect/>
          </a:stretch>
        </p:blipFill>
        <p:spPr>
          <a:xfrm rot="21600000">
            <a:off x="4429760" y="1669415"/>
            <a:ext cx="3130550" cy="99695"/>
          </a:xfrm>
          <a:prstGeom prst="rect">
            <a:avLst/>
          </a:prstGeom>
        </p:spPr>
      </p:pic>
      <p:sp>
        <p:nvSpPr>
          <p:cNvPr id="15" name="矩形 15"/>
          <p:cNvSpPr/>
          <p:nvPr>
            <p:custDataLst>
              <p:tags r:id="rId6"/>
            </p:custDataLst>
          </p:nvPr>
        </p:nvSpPr>
        <p:spPr>
          <a:xfrm>
            <a:off x="843280" y="1432560"/>
            <a:ext cx="3129915" cy="5734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fontScale="69761" lnSpcReduction="10000"/>
          </a:bodyPr>
          <a:p>
            <a:pPr algn="ctr"/>
            <a:r>
              <a:rPr lang="zh-CN" altLang="en-US" sz="2200" b="1" kern="100">
                <a:solidFill>
                  <a:srgbClr val="58575C"/>
                </a:solidFill>
                <a:latin typeface="微软雅黑" panose="020B0503020204020204" charset="-122"/>
                <a:ea typeface="微软雅黑" panose="020B0503020204020204" charset="-122"/>
                <a:cs typeface="微软雅黑" panose="020B0503020204020204" charset="-122"/>
                <a:sym typeface="Times New Roman" panose="02020603050405020304"/>
              </a:rPr>
              <a:t>Temperature and vibration integrated wired accelerometer</a:t>
            </a:r>
            <a:endParaRPr lang="en-US" altLang="zh-CN" sz="2200" b="1" kern="100">
              <a:solidFill>
                <a:srgbClr val="58575C"/>
              </a:solidFill>
              <a:latin typeface="微软雅黑" panose="020B0503020204020204" charset="-122"/>
              <a:ea typeface="微软雅黑" panose="020B0503020204020204" charset="-122"/>
              <a:cs typeface="微软雅黑" panose="020B0503020204020204" charset="-122"/>
              <a:sym typeface="Times New Roman" panose="02020603050405020304"/>
            </a:endParaRPr>
          </a:p>
        </p:txBody>
      </p:sp>
      <p:sp>
        <p:nvSpPr>
          <p:cNvPr id="91" name="矩形 90"/>
          <p:cNvSpPr/>
          <p:nvPr>
            <p:custDataLst>
              <p:tags r:id="rId7"/>
            </p:custDataLst>
          </p:nvPr>
        </p:nvSpPr>
        <p:spPr>
          <a:xfrm>
            <a:off x="368300" y="2325370"/>
            <a:ext cx="1606550" cy="215900"/>
          </a:xfrm>
          <a:prstGeom prst="rect">
            <a:avLst/>
          </a:prstGeom>
          <a:solidFill>
            <a:srgbClr val="D617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r"/>
            <a:endParaRPr lang="zh-CN" altLang="en-US"/>
          </a:p>
        </p:txBody>
      </p:sp>
      <p:sp>
        <p:nvSpPr>
          <p:cNvPr id="17" name="矩形 17"/>
          <p:cNvSpPr/>
          <p:nvPr>
            <p:custDataLst>
              <p:tags r:id="rId8"/>
            </p:custDataLst>
          </p:nvPr>
        </p:nvSpPr>
        <p:spPr>
          <a:xfrm>
            <a:off x="368300" y="2541270"/>
            <a:ext cx="3263900" cy="3571875"/>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fontScale="79242" lnSpcReduction="10000"/>
          </a:bodyPr>
          <a:p>
            <a:pPr marL="69850" marR="69850">
              <a:lnSpc>
                <a:spcPct val="150000"/>
              </a:lnSpc>
              <a:spcBef>
                <a:spcPts val="1200"/>
              </a:spcBef>
            </a:pPr>
            <a:r>
              <a:rPr sz="1100" kern="0" dirty="0">
                <a:solidFill>
                  <a:srgbClr val="000000">
                    <a:alpha val="100000"/>
                  </a:srgbClr>
                </a:solidFill>
                <a:latin typeface="Arial" panose="020B0604020202020204"/>
                <a:ea typeface="Arial" panose="020B0604020202020204"/>
                <a:cs typeface="Arial" panose="020B0604020202020204"/>
                <a:sym typeface="+mn-ea"/>
              </a:rPr>
              <a:t>SD</a:t>
            </a:r>
            <a:r>
              <a:rPr lang="en-US" sz="1100" kern="0" dirty="0">
                <a:solidFill>
                  <a:srgbClr val="000000">
                    <a:alpha val="100000"/>
                  </a:srgbClr>
                </a:solidFill>
                <a:latin typeface="Arial" panose="020B0604020202020204"/>
                <a:ea typeface="Arial" panose="020B0604020202020204"/>
                <a:cs typeface="Arial" panose="020B0604020202020204"/>
                <a:sym typeface="+mn-ea"/>
              </a:rPr>
              <a:t>3100</a:t>
            </a:r>
            <a:r>
              <a:rPr sz="1100" kern="0" dirty="0">
                <a:solidFill>
                  <a:srgbClr val="000000">
                    <a:alpha val="100000"/>
                  </a:srgbClr>
                </a:solidFill>
                <a:latin typeface="Arial" panose="020B0604020202020204"/>
                <a:ea typeface="Arial" panose="020B0604020202020204"/>
                <a:cs typeface="Arial" panose="020B0604020202020204"/>
                <a:sym typeface="+mn-ea"/>
              </a:rPr>
              <a:t> Industrial IEPE accelerometer for simultaneous vibration and temperature measurement. The accelerometer includes internal circuitry with a two-wire IEPE system, which transmits its low-impedance voltage output over the same cable, providing a constant current power supply. An integrated heat sensor transmits the temperature of the output via a voltage signal. The signal is shielded internally and isolated from the housing. The polarity reversal protection of the amplifying circuit is inherent in the circuit design. Weld stainless steel construction to provide a sealed housing. Standard M12 glass cut-off connector. Provides long-term stability over operating temperature range. In addition to adhesive mounting, the SD</a:t>
            </a:r>
            <a:r>
              <a:rPr lang="en-US" sz="1100" kern="0" dirty="0">
                <a:solidFill>
                  <a:srgbClr val="000000">
                    <a:alpha val="100000"/>
                  </a:srgbClr>
                </a:solidFill>
                <a:latin typeface="Arial" panose="020B0604020202020204"/>
                <a:ea typeface="Arial" panose="020B0604020202020204"/>
                <a:cs typeface="Arial" panose="020B0604020202020204"/>
                <a:sym typeface="+mn-ea"/>
              </a:rPr>
              <a:t>3100</a:t>
            </a:r>
            <a:r>
              <a:rPr sz="1100" kern="0" dirty="0">
                <a:solidFill>
                  <a:srgbClr val="000000">
                    <a:alpha val="100000"/>
                  </a:srgbClr>
                </a:solidFill>
                <a:latin typeface="Arial" panose="020B0604020202020204"/>
                <a:ea typeface="Arial" panose="020B0604020202020204"/>
                <a:cs typeface="Arial" panose="020B0604020202020204"/>
                <a:sym typeface="+mn-ea"/>
              </a:rPr>
              <a:t> has 14-28 threaded holes for mounting studs on test objects.</a:t>
            </a:r>
            <a:endParaRPr lang="en-US" altLang="zh-CN" sz="1100" kern="100">
              <a:solidFill>
                <a:srgbClr val="000000"/>
              </a:solidFill>
              <a:latin typeface="微软雅黑" panose="020B0503020204020204" charset="-122"/>
              <a:ea typeface="微软雅黑" panose="020B0503020204020204" charset="-122"/>
              <a:cs typeface="微软雅黑" panose="020B0503020204020204" charset="-122"/>
              <a:sym typeface="Times New Roman" panose="02020603050405020304"/>
            </a:endParaRPr>
          </a:p>
        </p:txBody>
      </p:sp>
      <p:sp>
        <p:nvSpPr>
          <p:cNvPr id="19" name="文本框 18"/>
          <p:cNvSpPr txBox="1"/>
          <p:nvPr/>
        </p:nvSpPr>
        <p:spPr>
          <a:xfrm>
            <a:off x="368300" y="2339975"/>
            <a:ext cx="1607185" cy="215265"/>
          </a:xfrm>
          <a:prstGeom prst="rect">
            <a:avLst/>
          </a:prstGeom>
          <a:noFill/>
        </p:spPr>
        <p:txBody>
          <a:bodyPr wrap="square" rtlCol="0" anchor="t">
            <a:normAutofit fontScale="83245" lnSpcReduction="10000"/>
          </a:bodyPr>
          <a:p>
            <a:pPr algn="ctr"/>
            <a:r>
              <a:rPr sz="1000" kern="0" spc="70" dirty="0">
                <a:solidFill>
                  <a:srgbClr val="FFFFFF">
                    <a:alpha val="100000"/>
                  </a:srgbClr>
                </a:solidFill>
                <a:latin typeface="Arial Regular" panose="020B0604020202090204" charset="0"/>
                <a:ea typeface="黑体" panose="02010609060101010101" charset="-122"/>
                <a:cs typeface="Arial Regular" panose="020B0604020202090204" charset="0"/>
                <a:sym typeface="+mn-ea"/>
              </a:rPr>
              <a:t>Product Introduction</a:t>
            </a:r>
            <a:endParaRPr lang="zh-CN" altLang="en-US" sz="1000" kern="0" spc="70" dirty="0">
              <a:solidFill>
                <a:srgbClr val="FFFFFF">
                  <a:alpha val="100000"/>
                </a:srgbClr>
              </a:solidFill>
              <a:latin typeface="Arial Regular" panose="020B0604020202090204" charset="0"/>
              <a:ea typeface="黑体" panose="02010609060101010101" charset="-122"/>
              <a:cs typeface="Arial Regular" panose="020B0604020202090204" charset="0"/>
              <a:sym typeface="+mn-ea"/>
            </a:endParaRPr>
          </a:p>
        </p:txBody>
      </p:sp>
      <p:sp>
        <p:nvSpPr>
          <p:cNvPr id="29" name="矩形 28"/>
          <p:cNvSpPr/>
          <p:nvPr>
            <p:custDataLst>
              <p:tags r:id="rId9"/>
            </p:custDataLst>
          </p:nvPr>
        </p:nvSpPr>
        <p:spPr>
          <a:xfrm>
            <a:off x="368300" y="6353175"/>
            <a:ext cx="1606550" cy="215900"/>
          </a:xfrm>
          <a:prstGeom prst="rect">
            <a:avLst/>
          </a:prstGeom>
          <a:solidFill>
            <a:srgbClr val="D617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r"/>
            <a:endParaRPr lang="zh-CN" altLang="en-US"/>
          </a:p>
        </p:txBody>
      </p:sp>
      <p:sp>
        <p:nvSpPr>
          <p:cNvPr id="31" name="矩形 17"/>
          <p:cNvSpPr/>
          <p:nvPr>
            <p:custDataLst>
              <p:tags r:id="rId10"/>
            </p:custDataLst>
          </p:nvPr>
        </p:nvSpPr>
        <p:spPr>
          <a:xfrm>
            <a:off x="368300" y="6569075"/>
            <a:ext cx="3263900" cy="1804035"/>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a:bodyPr>
          <a:p>
            <a:pPr marL="114300" algn="l" rtl="0" eaLnBrk="0">
              <a:lnSpc>
                <a:spcPct val="100000"/>
              </a:lnSpc>
              <a:spcBef>
                <a:spcPts val="1055"/>
              </a:spcBef>
            </a:pPr>
            <a:r>
              <a:rPr sz="11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sym typeface="+mn-ea"/>
              </a:rPr>
              <a:t>SD</a:t>
            </a:r>
            <a:r>
              <a:rPr lang="en-US" sz="11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sym typeface="+mn-ea"/>
              </a:rPr>
              <a:t>3100</a:t>
            </a:r>
            <a:r>
              <a:rPr sz="1100" kern="0" spc="-10" dirty="0">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sym typeface="+mn-ea"/>
              </a:rPr>
              <a:t> is suitable for the following list of equipment monitoring:</a:t>
            </a:r>
            <a:endParaRPr sz="1100" dirty="0">
              <a:latin typeface="黑体" panose="02010609060101010101" charset="-122"/>
              <a:ea typeface="黑体" panose="02010609060101010101" charset="-122"/>
              <a:cs typeface="黑体" panose="02010609060101010101" charset="-122"/>
            </a:endParaRPr>
          </a:p>
          <a:p>
            <a:pPr marL="69850" marR="69850" indent="0" algn="l" rtl="0" fontAlgn="auto">
              <a:lnSpc>
                <a:spcPts val="1320"/>
              </a:lnSpc>
              <a:spcBef>
                <a:spcPts val="1200"/>
              </a:spcBef>
              <a:buClrTx/>
              <a:buSzTx/>
              <a:buFontTx/>
            </a:pPr>
            <a:r>
              <a:rPr sz="1100" kern="0" dirty="0">
                <a:solidFill>
                  <a:srgbClr val="000000">
                    <a:alpha val="100000"/>
                  </a:srgbClr>
                </a:solidFill>
                <a:latin typeface="微软雅黑" panose="020B0503020204020204" charset="-122"/>
                <a:ea typeface="微软雅黑" panose="020B0503020204020204" charset="-122"/>
                <a:cs typeface="微软雅黑" panose="020B0503020204020204" charset="-122"/>
                <a:sym typeface="+mn-ea"/>
              </a:rPr>
              <a:t>√ Fan, pump equipment</a:t>
            </a:r>
            <a:endParaRPr sz="1100" kern="0" dirty="0">
              <a:solidFill>
                <a:srgbClr val="000000">
                  <a:alpha val="100000"/>
                </a:srgbClr>
              </a:solidFill>
              <a:latin typeface="微软雅黑" panose="020B0503020204020204" charset="-122"/>
              <a:ea typeface="微软雅黑" panose="020B0503020204020204" charset="-122"/>
              <a:cs typeface="微软雅黑" panose="020B0503020204020204" charset="-122"/>
            </a:endParaRPr>
          </a:p>
          <a:p>
            <a:pPr marL="69850" marR="69850" indent="0" algn="l" rtl="0" fontAlgn="auto">
              <a:lnSpc>
                <a:spcPts val="1320"/>
              </a:lnSpc>
              <a:spcBef>
                <a:spcPts val="1200"/>
              </a:spcBef>
              <a:buClrTx/>
              <a:buSzTx/>
              <a:buFontTx/>
            </a:pPr>
            <a:r>
              <a:rPr sz="1100" kern="0" dirty="0">
                <a:solidFill>
                  <a:srgbClr val="000000">
                    <a:alpha val="100000"/>
                  </a:srgbClr>
                </a:solidFill>
                <a:latin typeface="微软雅黑" panose="020B0503020204020204" charset="-122"/>
                <a:ea typeface="微软雅黑" panose="020B0503020204020204" charset="-122"/>
                <a:cs typeface="微软雅黑" panose="020B0503020204020204" charset="-122"/>
                <a:sym typeface="+mn-ea"/>
              </a:rPr>
              <a:t>√ Compressor</a:t>
            </a:r>
            <a:endParaRPr sz="1100" kern="0" dirty="0">
              <a:solidFill>
                <a:srgbClr val="000000">
                  <a:alpha val="100000"/>
                </a:srgbClr>
              </a:solidFill>
              <a:latin typeface="微软雅黑" panose="020B0503020204020204" charset="-122"/>
              <a:ea typeface="微软雅黑" panose="020B0503020204020204" charset="-122"/>
              <a:cs typeface="微软雅黑" panose="020B0503020204020204" charset="-122"/>
            </a:endParaRPr>
          </a:p>
          <a:p>
            <a:pPr marL="69850" marR="69850" indent="0" algn="l" rtl="0" fontAlgn="auto">
              <a:lnSpc>
                <a:spcPts val="1320"/>
              </a:lnSpc>
              <a:spcBef>
                <a:spcPts val="1200"/>
              </a:spcBef>
              <a:buClrTx/>
              <a:buSzTx/>
              <a:buFontTx/>
            </a:pPr>
            <a:r>
              <a:rPr sz="1100" kern="0" dirty="0">
                <a:solidFill>
                  <a:srgbClr val="000000">
                    <a:alpha val="100000"/>
                  </a:srgbClr>
                </a:solidFill>
                <a:latin typeface="微软雅黑" panose="020B0503020204020204" charset="-122"/>
                <a:ea typeface="微软雅黑" panose="020B0503020204020204" charset="-122"/>
                <a:cs typeface="微软雅黑" panose="020B0503020204020204" charset="-122"/>
                <a:sym typeface="+mn-ea"/>
              </a:rPr>
              <a:t>√ Gear box</a:t>
            </a:r>
            <a:endParaRPr sz="1100" kern="0" dirty="0">
              <a:solidFill>
                <a:srgbClr val="000000">
                  <a:alpha val="100000"/>
                </a:srgbClr>
              </a:solidFill>
              <a:latin typeface="微软雅黑" panose="020B0503020204020204" charset="-122"/>
              <a:ea typeface="微软雅黑" panose="020B0503020204020204" charset="-122"/>
              <a:cs typeface="微软雅黑" panose="020B0503020204020204" charset="-122"/>
            </a:endParaRPr>
          </a:p>
          <a:p>
            <a:pPr marL="69850" marR="69850" indent="0" algn="l" rtl="0" fontAlgn="auto">
              <a:lnSpc>
                <a:spcPts val="1320"/>
              </a:lnSpc>
              <a:spcBef>
                <a:spcPts val="1200"/>
              </a:spcBef>
              <a:buClrTx/>
              <a:buSzTx/>
              <a:buFontTx/>
            </a:pPr>
            <a:r>
              <a:rPr sz="1100" kern="0" dirty="0">
                <a:solidFill>
                  <a:srgbClr val="000000">
                    <a:alpha val="100000"/>
                  </a:srgbClr>
                </a:solidFill>
                <a:latin typeface="微软雅黑" panose="020B0503020204020204" charset="-122"/>
                <a:ea typeface="微软雅黑" panose="020B0503020204020204" charset="-122"/>
                <a:cs typeface="微软雅黑" panose="020B0503020204020204" charset="-122"/>
                <a:sym typeface="+mn-ea"/>
              </a:rPr>
              <a:t>√ Shaft bearing</a:t>
            </a:r>
            <a:endParaRPr sz="1100" kern="0" dirty="0">
              <a:solidFill>
                <a:srgbClr val="000000">
                  <a:alpha val="100000"/>
                </a:srgbClr>
              </a:solidFill>
              <a:latin typeface="微软雅黑" panose="020B0503020204020204" charset="-122"/>
              <a:ea typeface="微软雅黑" panose="020B0503020204020204" charset="-122"/>
              <a:cs typeface="微软雅黑" panose="020B0503020204020204" charset="-122"/>
              <a:sym typeface="Times New Roman" panose="02020603050405020304"/>
            </a:endParaRPr>
          </a:p>
        </p:txBody>
      </p:sp>
      <p:sp>
        <p:nvSpPr>
          <p:cNvPr id="33" name="文本框 32"/>
          <p:cNvSpPr txBox="1"/>
          <p:nvPr>
            <p:custDataLst>
              <p:tags r:id="rId11"/>
            </p:custDataLst>
          </p:nvPr>
        </p:nvSpPr>
        <p:spPr>
          <a:xfrm>
            <a:off x="368300" y="6367780"/>
            <a:ext cx="1607185" cy="215265"/>
          </a:xfrm>
          <a:prstGeom prst="rect">
            <a:avLst/>
          </a:prstGeom>
          <a:noFill/>
        </p:spPr>
        <p:txBody>
          <a:bodyPr wrap="square" rtlCol="0" anchor="t">
            <a:normAutofit fontScale="73245" lnSpcReduction="10000"/>
          </a:bodyPr>
          <a:p>
            <a:pPr lvl="0" algn="ctr">
              <a:buClrTx/>
              <a:buSzTx/>
              <a:buFontTx/>
            </a:pPr>
            <a:r>
              <a:rPr sz="1000" kern="0" spc="70" dirty="0">
                <a:solidFill>
                  <a:srgbClr val="FFFFFF">
                    <a:alpha val="100000"/>
                  </a:srgbClr>
                </a:solidFill>
                <a:latin typeface="Arial Regular" panose="020B0604020202090204" charset="0"/>
                <a:ea typeface="黑体" panose="02010609060101010101" charset="-122"/>
                <a:cs typeface="Arial Regular" panose="020B0604020202090204" charset="0"/>
                <a:sym typeface="+mn-ea"/>
              </a:rPr>
              <a:t>Wide range of applications</a:t>
            </a:r>
            <a:endParaRPr sz="1000" kern="0" spc="70" dirty="0">
              <a:solidFill>
                <a:srgbClr val="FFFFFF">
                  <a:alpha val="100000"/>
                </a:srgbClr>
              </a:solidFill>
              <a:latin typeface="Arial Regular" panose="020B0604020202090204" charset="0"/>
              <a:ea typeface="黑体" panose="02010609060101010101" charset="-122"/>
              <a:cs typeface="Arial Regular" panose="020B0604020202090204" charset="0"/>
              <a:sym typeface="+mn-ea"/>
            </a:endParaRPr>
          </a:p>
        </p:txBody>
      </p:sp>
      <p:sp>
        <p:nvSpPr>
          <p:cNvPr id="35" name="矩形 34"/>
          <p:cNvSpPr/>
          <p:nvPr>
            <p:custDataLst>
              <p:tags r:id="rId12"/>
            </p:custDataLst>
          </p:nvPr>
        </p:nvSpPr>
        <p:spPr>
          <a:xfrm>
            <a:off x="368300" y="8545195"/>
            <a:ext cx="1606550" cy="215900"/>
          </a:xfrm>
          <a:prstGeom prst="rect">
            <a:avLst/>
          </a:prstGeom>
          <a:solidFill>
            <a:srgbClr val="D617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r"/>
            <a:endParaRPr lang="zh-CN" altLang="en-US"/>
          </a:p>
        </p:txBody>
      </p:sp>
      <p:sp>
        <p:nvSpPr>
          <p:cNvPr id="36" name="矩形 17"/>
          <p:cNvSpPr/>
          <p:nvPr>
            <p:custDataLst>
              <p:tags r:id="rId13"/>
            </p:custDataLst>
          </p:nvPr>
        </p:nvSpPr>
        <p:spPr>
          <a:xfrm>
            <a:off x="368300" y="8761095"/>
            <a:ext cx="3263900" cy="1804035"/>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a:bodyPr>
          <a:p>
            <a:pPr marL="69850" marR="69850" algn="l" rtl="0">
              <a:lnSpc>
                <a:spcPts val="1320"/>
              </a:lnSpc>
              <a:spcBef>
                <a:spcPts val="1200"/>
              </a:spcBef>
              <a:buClrTx/>
              <a:buSzTx/>
              <a:buNone/>
            </a:pPr>
            <a:r>
              <a:rPr sz="1100" kern="0" dirty="0">
                <a:solidFill>
                  <a:srgbClr val="000000">
                    <a:alpha val="100000"/>
                  </a:srgbClr>
                </a:solidFill>
                <a:latin typeface="微软雅黑" panose="020B0503020204020204" charset="-122"/>
                <a:ea typeface="微软雅黑" panose="020B0503020204020204" charset="-122"/>
                <a:cs typeface="微软雅黑" panose="020B0503020204020204" charset="-122"/>
                <a:sym typeface="+mn-ea"/>
              </a:rPr>
              <a:t>√ Small M12 interface</a:t>
            </a:r>
            <a:endParaRPr sz="1100" kern="0" dirty="0">
              <a:solidFill>
                <a:srgbClr val="000000">
                  <a:alpha val="100000"/>
                </a:srgbClr>
              </a:solidFill>
              <a:latin typeface="微软雅黑" panose="020B0503020204020204" charset="-122"/>
              <a:ea typeface="微软雅黑" panose="020B0503020204020204" charset="-122"/>
              <a:cs typeface="微软雅黑" panose="020B0503020204020204" charset="-122"/>
            </a:endParaRPr>
          </a:p>
          <a:p>
            <a:pPr marL="69850" marR="69850" algn="l" rtl="0">
              <a:lnSpc>
                <a:spcPts val="1320"/>
              </a:lnSpc>
              <a:spcBef>
                <a:spcPts val="1200"/>
              </a:spcBef>
              <a:buClrTx/>
              <a:buSzTx/>
              <a:buNone/>
            </a:pPr>
            <a:r>
              <a:rPr sz="1100" kern="0" dirty="0">
                <a:solidFill>
                  <a:srgbClr val="000000">
                    <a:alpha val="100000"/>
                  </a:srgbClr>
                </a:solidFill>
                <a:latin typeface="微软雅黑" panose="020B0503020204020204" charset="-122"/>
                <a:ea typeface="微软雅黑" panose="020B0503020204020204" charset="-122"/>
                <a:cs typeface="微软雅黑" panose="020B0503020204020204" charset="-122"/>
                <a:sym typeface="+mn-ea"/>
              </a:rPr>
              <a:t>√ Corrosion resistance</a:t>
            </a:r>
            <a:endParaRPr sz="1100" kern="0" dirty="0">
              <a:solidFill>
                <a:srgbClr val="000000">
                  <a:alpha val="100000"/>
                </a:srgbClr>
              </a:solidFill>
              <a:latin typeface="微软雅黑" panose="020B0503020204020204" charset="-122"/>
              <a:ea typeface="微软雅黑" panose="020B0503020204020204" charset="-122"/>
              <a:cs typeface="微软雅黑" panose="020B0503020204020204" charset="-122"/>
            </a:endParaRPr>
          </a:p>
          <a:p>
            <a:pPr marL="69850" marR="69850" algn="l" rtl="0">
              <a:lnSpc>
                <a:spcPts val="1320"/>
              </a:lnSpc>
              <a:spcBef>
                <a:spcPts val="1200"/>
              </a:spcBef>
              <a:buClrTx/>
              <a:buSzTx/>
              <a:buNone/>
            </a:pPr>
            <a:r>
              <a:rPr sz="1100" kern="0" dirty="0">
                <a:solidFill>
                  <a:srgbClr val="000000">
                    <a:alpha val="100000"/>
                  </a:srgbClr>
                </a:solidFill>
                <a:latin typeface="微软雅黑" panose="020B0503020204020204" charset="-122"/>
                <a:ea typeface="微软雅黑" panose="020B0503020204020204" charset="-122"/>
                <a:cs typeface="微软雅黑" panose="020B0503020204020204" charset="-122"/>
                <a:sym typeface="+mn-ea"/>
              </a:rPr>
              <a:t>√ Tight seal</a:t>
            </a:r>
            <a:endParaRPr sz="1100" kern="0" dirty="0">
              <a:solidFill>
                <a:srgbClr val="000000">
                  <a:alpha val="100000"/>
                </a:srgbClr>
              </a:solidFill>
              <a:latin typeface="微软雅黑" panose="020B0503020204020204" charset="-122"/>
              <a:ea typeface="微软雅黑" panose="020B0503020204020204" charset="-122"/>
              <a:cs typeface="微软雅黑" panose="020B0503020204020204" charset="-122"/>
            </a:endParaRPr>
          </a:p>
          <a:p>
            <a:pPr marL="69850" marR="69850" algn="l" rtl="0">
              <a:lnSpc>
                <a:spcPts val="1320"/>
              </a:lnSpc>
              <a:spcBef>
                <a:spcPts val="1200"/>
              </a:spcBef>
              <a:buClrTx/>
              <a:buSzTx/>
              <a:buNone/>
            </a:pPr>
            <a:r>
              <a:rPr sz="1100" kern="0" dirty="0">
                <a:solidFill>
                  <a:srgbClr val="000000">
                    <a:alpha val="100000"/>
                  </a:srgbClr>
                </a:solidFill>
                <a:latin typeface="微软雅黑" panose="020B0503020204020204" charset="-122"/>
                <a:ea typeface="微软雅黑" panose="020B0503020204020204" charset="-122"/>
                <a:cs typeface="微软雅黑" panose="020B0503020204020204" charset="-122"/>
                <a:sym typeface="+mn-ea"/>
              </a:rPr>
              <a:t>√ Separate isolation</a:t>
            </a:r>
            <a:endParaRPr sz="1100" kern="0" dirty="0">
              <a:solidFill>
                <a:srgbClr val="000000">
                  <a:alpha val="100000"/>
                </a:srgbClr>
              </a:solidFill>
              <a:latin typeface="微软雅黑" panose="020B0503020204020204" charset="-122"/>
              <a:ea typeface="微软雅黑" panose="020B0503020204020204" charset="-122"/>
              <a:cs typeface="微软雅黑" panose="020B0503020204020204" charset="-122"/>
            </a:endParaRPr>
          </a:p>
          <a:p>
            <a:pPr marL="69850" marR="69850" algn="l" rtl="0">
              <a:lnSpc>
                <a:spcPts val="1320"/>
              </a:lnSpc>
              <a:spcBef>
                <a:spcPts val="1200"/>
              </a:spcBef>
              <a:buClrTx/>
              <a:buSzTx/>
              <a:buNone/>
            </a:pPr>
            <a:r>
              <a:rPr sz="1100" kern="0" dirty="0">
                <a:solidFill>
                  <a:srgbClr val="000000">
                    <a:alpha val="100000"/>
                  </a:srgbClr>
                </a:solidFill>
                <a:latin typeface="微软雅黑" panose="020B0503020204020204" charset="-122"/>
                <a:ea typeface="微软雅黑" panose="020B0503020204020204" charset="-122"/>
                <a:cs typeface="微软雅黑" panose="020B0503020204020204" charset="-122"/>
                <a:sym typeface="+mn-ea"/>
              </a:rPr>
              <a:t>√ Electromagnetic interference/RF interference shielding</a:t>
            </a:r>
            <a:endParaRPr sz="1100" kern="0" dirty="0">
              <a:solidFill>
                <a:srgbClr val="000000">
                  <a:alpha val="100000"/>
                </a:srgbClr>
              </a:solidFill>
              <a:latin typeface="微软雅黑" panose="020B0503020204020204" charset="-122"/>
              <a:ea typeface="微软雅黑" panose="020B0503020204020204" charset="-122"/>
              <a:cs typeface="微软雅黑" panose="020B0503020204020204" charset="-122"/>
              <a:sym typeface="Times New Roman" panose="02020603050405020304"/>
            </a:endParaRPr>
          </a:p>
        </p:txBody>
      </p:sp>
      <p:sp>
        <p:nvSpPr>
          <p:cNvPr id="37" name="文本框 36"/>
          <p:cNvSpPr txBox="1"/>
          <p:nvPr>
            <p:custDataLst>
              <p:tags r:id="rId14"/>
            </p:custDataLst>
          </p:nvPr>
        </p:nvSpPr>
        <p:spPr>
          <a:xfrm>
            <a:off x="368300" y="8559800"/>
            <a:ext cx="1607185" cy="215265"/>
          </a:xfrm>
          <a:prstGeom prst="rect">
            <a:avLst/>
          </a:prstGeom>
          <a:noFill/>
        </p:spPr>
        <p:txBody>
          <a:bodyPr wrap="square" rtlCol="0" anchor="t">
            <a:normAutofit fontScale="83245" lnSpcReduction="10000"/>
          </a:bodyPr>
          <a:p>
            <a:pPr lvl="0" algn="ctr">
              <a:buClrTx/>
              <a:buSzTx/>
              <a:buFontTx/>
            </a:pPr>
            <a:r>
              <a:rPr sz="1000" kern="0" spc="70" dirty="0">
                <a:solidFill>
                  <a:srgbClr val="FFFFFF">
                    <a:alpha val="100000"/>
                  </a:srgbClr>
                </a:solidFill>
                <a:latin typeface="Arial Regular" panose="020B0604020202090204" charset="0"/>
                <a:ea typeface="黑体" panose="02010609060101010101" charset="-122"/>
                <a:cs typeface="Arial Regular" panose="020B0604020202090204" charset="0"/>
                <a:sym typeface="+mn-ea"/>
              </a:rPr>
              <a:t>Sensor Features</a:t>
            </a:r>
            <a:endParaRPr sz="1000" kern="0" spc="70" dirty="0">
              <a:solidFill>
                <a:srgbClr val="FFFFFF">
                  <a:alpha val="100000"/>
                </a:srgbClr>
              </a:solidFill>
              <a:latin typeface="Arial Regular" panose="020B0604020202090204" charset="0"/>
              <a:ea typeface="黑体" panose="02010609060101010101" charset="-122"/>
              <a:cs typeface="Arial Regular" panose="020B0604020202090204" charset="0"/>
              <a:sym typeface="+mn-ea"/>
            </a:endParaRPr>
          </a:p>
        </p:txBody>
      </p:sp>
      <p:sp>
        <p:nvSpPr>
          <p:cNvPr id="2" name="textbox 13"/>
          <p:cNvSpPr/>
          <p:nvPr>
            <p:custDataLst>
              <p:tags r:id="rId15"/>
            </p:custDataLst>
          </p:nvPr>
        </p:nvSpPr>
        <p:spPr>
          <a:xfrm>
            <a:off x="1015365" y="648335"/>
            <a:ext cx="3660140" cy="252095"/>
          </a:xfrm>
          <a:prstGeom prst="rect">
            <a:avLst/>
          </a:prstGeom>
        </p:spPr>
        <p:txBody>
          <a:bodyPr vert="horz" wrap="square" lIns="0" tIns="0" rIns="0" bIns="0">
            <a:normAutofit fontScale="69019"/>
          </a:bodyPr>
          <a:p>
            <a:pPr algn="l" rtl="0" eaLnBrk="0">
              <a:lnSpc>
                <a:spcPct val="95000"/>
              </a:lnSpc>
            </a:pPr>
            <a:r>
              <a:rPr lang="en-US" altLang="en-US" dirty="0"/>
              <a:t>Instaguard- Device intelligent care diagnostic system</a:t>
            </a:r>
            <a:endParaRPr lang="zh-CN" spc="-30" dirty="0">
              <a:ln w="3175" cap="flat" cmpd="sng">
                <a:solidFill>
                  <a:srgbClr val="3E3E3F">
                    <a:alpha val="100000"/>
                  </a:srgbClr>
                </a:solidFill>
                <a:prstDash val="solid"/>
                <a:miter lim="0"/>
              </a:ln>
              <a:solidFill>
                <a:srgbClr val="3E3E3F">
                  <a:alpha val="100000"/>
                </a:srgbClr>
              </a:solidFill>
              <a:latin typeface="微软雅黑" panose="020B0503020204020204" charset="-122"/>
              <a:ea typeface="微软雅黑" panose="020B0503020204020204" charset="-122"/>
              <a:cs typeface="微软雅黑" panose="020B0503020204020204" charset="-122"/>
            </a:endParaRPr>
          </a:p>
        </p:txBody>
      </p:sp>
      <p:pic>
        <p:nvPicPr>
          <p:cNvPr id="5" name="图片 4" descr="中科时代 logo-1220-07"/>
          <p:cNvPicPr>
            <a:picLocks noChangeAspect="1"/>
          </p:cNvPicPr>
          <p:nvPr>
            <p:custDataLst>
              <p:tags r:id="rId16"/>
            </p:custDataLst>
          </p:nvPr>
        </p:nvPicPr>
        <p:blipFill>
          <a:blip r:embed="rId17"/>
          <a:srcRect t="24116" b="25171"/>
          <a:stretch>
            <a:fillRect/>
          </a:stretch>
        </p:blipFill>
        <p:spPr>
          <a:xfrm>
            <a:off x="5227955" y="574675"/>
            <a:ext cx="2163445" cy="568960"/>
          </a:xfrm>
          <a:prstGeom prst="rect">
            <a:avLst/>
          </a:prstGeom>
        </p:spPr>
      </p:pic>
      <p:pic>
        <p:nvPicPr>
          <p:cNvPr id="7" name="图片 6"/>
          <p:cNvPicPr>
            <a:picLocks noChangeAspect="1"/>
          </p:cNvPicPr>
          <p:nvPr>
            <p:custDataLst>
              <p:tags r:id="rId18"/>
            </p:custDataLst>
          </p:nvPr>
        </p:nvPicPr>
        <p:blipFill>
          <a:blip r:embed="rId19">
            <a:lum bright="-90000" contrast="-90000"/>
            <a:extLst>
              <a:ext uri="{28A0092B-C50C-407E-A947-70E740481C1C}">
                <a14:useLocalDpi xmlns:a14="http://schemas.microsoft.com/office/drawing/2010/main" val="0"/>
              </a:ext>
            </a:extLst>
          </a:blip>
          <a:stretch>
            <a:fillRect/>
          </a:stretch>
        </p:blipFill>
        <p:spPr>
          <a:xfrm>
            <a:off x="311785" y="605790"/>
            <a:ext cx="650430" cy="568800"/>
          </a:xfrm>
          <a:prstGeom prst="rect">
            <a:avLst/>
          </a:prstGeom>
        </p:spPr>
      </p:pic>
      <p:sp>
        <p:nvSpPr>
          <p:cNvPr id="8" name="文本框 7"/>
          <p:cNvSpPr txBox="1"/>
          <p:nvPr>
            <p:custDataLst>
              <p:tags r:id="rId20"/>
            </p:custDataLst>
          </p:nvPr>
        </p:nvSpPr>
        <p:spPr>
          <a:xfrm>
            <a:off x="1015365" y="931545"/>
            <a:ext cx="2403475" cy="245110"/>
          </a:xfrm>
          <a:prstGeom prst="rect">
            <a:avLst/>
          </a:prstGeom>
          <a:noFill/>
        </p:spPr>
        <p:txBody>
          <a:bodyPr wrap="square" rtlCol="0" anchor="t">
            <a:normAutofit fontScale="91649"/>
          </a:bodyPr>
          <a:p>
            <a:pPr algn="dist"/>
            <a:r>
              <a:rPr lang="zh-CN" altLang="en-US" sz="1000" b="1" dirty="0">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sym typeface="iekie jianyuanti" panose="02010601030101010101" pitchFamily="2" charset="-122"/>
              </a:rPr>
              <a:t>Making device care even easier</a:t>
            </a:r>
            <a:endParaRPr lang="zh-CN" altLang="en-US" sz="1000" b="1" dirty="0">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sym typeface="iekie jianyuanti" panose="02010601030101010101" pitchFamily="2"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 name="table 36"/>
          <p:cNvGraphicFramePr>
            <a:graphicFrameLocks noGrp="1"/>
          </p:cNvGraphicFramePr>
          <p:nvPr/>
        </p:nvGraphicFramePr>
        <p:xfrm>
          <a:off x="244729" y="2729864"/>
          <a:ext cx="6973570" cy="7105650"/>
        </p:xfrm>
        <a:graphic>
          <a:graphicData uri="http://schemas.openxmlformats.org/drawingml/2006/table">
            <a:tbl>
              <a:tblPr/>
              <a:tblGrid>
                <a:gridCol w="2022475"/>
                <a:gridCol w="4951094"/>
              </a:tblGrid>
              <a:tr h="215900">
                <a:tc>
                  <a:txBody>
                    <a:bodyPr>
                      <a:spAutoFit/>
                    </a:bodyPr>
                    <a:lstStyle/>
                    <a:p>
                      <a:pPr algn="ctr" rtl="0" eaLnBrk="0">
                        <a:lnSpc>
                          <a:spcPct val="109000"/>
                        </a:lnSpc>
                      </a:pPr>
                      <a:r>
                        <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rPr>
                        <a:t>Dynamic range</a:t>
                      </a:r>
                      <a:endPar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c>
                  <a:txBody>
                    <a:bodyPr/>
                    <a:lstStyle/>
                    <a:p>
                      <a:pPr algn="ctr" rtl="0" eaLnBrk="0">
                        <a:lnSpc>
                          <a:spcPct val="111000"/>
                        </a:lnSpc>
                      </a:pPr>
                      <a:r>
                        <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rPr>
                        <a:t>±80g</a:t>
                      </a:r>
                      <a:endPar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r>
              <a:tr h="215900">
                <a:tc>
                  <a:txBody>
                    <a:bodyPr>
                      <a:spAutoFit/>
                    </a:bodyPr>
                    <a:lstStyle/>
                    <a:p>
                      <a:pPr algn="ctr" rtl="0" eaLnBrk="0">
                        <a:lnSpc>
                          <a:spcPct val="115000"/>
                        </a:lnSpc>
                      </a:pPr>
                      <a:r>
                        <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rPr>
                        <a:t>Sensitivity ± 10%</a:t>
                      </a:r>
                      <a:endPar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c>
                  <a:txBody>
                    <a:bodyPr/>
                    <a:lstStyle/>
                    <a:p>
                      <a:pPr algn="ctr" rtl="0" eaLnBrk="0">
                        <a:lnSpc>
                          <a:spcPct val="113000"/>
                        </a:lnSpc>
                      </a:pPr>
                      <a:r>
                        <a:rPr sz="800" kern="0" spc="-70" dirty="0">
                          <a:solidFill>
                            <a:srgbClr val="000000">
                              <a:alpha val="100000"/>
                            </a:srgbClr>
                          </a:solidFill>
                          <a:latin typeface="Arial Regular" panose="020B0604020202090204" charset="0"/>
                          <a:ea typeface="微软雅黑" panose="020B0503020204020204" charset="-122"/>
                          <a:cs typeface="Arial Regular" panose="020B0604020202090204" charset="0"/>
                        </a:rPr>
                        <a:t>100m   V/g</a:t>
                      </a:r>
                      <a:endParaRPr sz="800" kern="0" spc="-7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r>
              <a:tr h="215900">
                <a:tc>
                  <a:txBody>
                    <a:bodyPr>
                      <a:spAutoFit/>
                    </a:bodyPr>
                    <a:lstStyle/>
                    <a:p>
                      <a:pPr algn="ctr" rtl="0" eaLnBrk="0">
                        <a:lnSpc>
                          <a:spcPct val="115000"/>
                        </a:lnSpc>
                      </a:pPr>
                      <a:r>
                        <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rPr>
                        <a:t>Frequency response ±5%</a:t>
                      </a:r>
                      <a:endPar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c>
                  <a:txBody>
                    <a:bodyPr/>
                    <a:lstStyle/>
                    <a:p>
                      <a:pPr algn="ctr" rtl="0" eaLnBrk="0">
                        <a:lnSpc>
                          <a:spcPct val="125000"/>
                        </a:lnSpc>
                      </a:pPr>
                      <a:r>
                        <a:rPr sz="800" kern="0" spc="-40" dirty="0">
                          <a:solidFill>
                            <a:srgbClr val="000000">
                              <a:alpha val="100000"/>
                            </a:srgbClr>
                          </a:solidFill>
                          <a:latin typeface="Arial Regular" panose="020B0604020202090204" charset="0"/>
                          <a:ea typeface="微软雅黑" panose="020B0503020204020204" charset="-122"/>
                          <a:cs typeface="Arial Regular" panose="020B0604020202090204" charset="0"/>
                        </a:rPr>
                        <a:t>1-7000Hz</a:t>
                      </a:r>
                      <a:endParaRPr sz="800" kern="0" spc="-4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r>
              <a:tr h="215900">
                <a:tc>
                  <a:txBody>
                    <a:bodyPr>
                      <a:spAutoFit/>
                    </a:bodyPr>
                    <a:lstStyle/>
                    <a:p>
                      <a:pPr algn="ctr" rtl="0" eaLnBrk="0">
                        <a:lnSpc>
                          <a:spcPct val="111000"/>
                        </a:lnSpc>
                      </a:pPr>
                      <a:r>
                        <a:rPr sz="800" kern="0" spc="50" dirty="0">
                          <a:solidFill>
                            <a:srgbClr val="000000">
                              <a:alpha val="100000"/>
                            </a:srgbClr>
                          </a:solidFill>
                          <a:latin typeface="Arial Regular" panose="020B0604020202090204" charset="0"/>
                          <a:ea typeface="微软雅黑" panose="020B0503020204020204" charset="-122"/>
                          <a:cs typeface="Arial Regular" panose="020B0604020202090204" charset="0"/>
                        </a:rPr>
                        <a:t>Frequency response ±3 DB</a:t>
                      </a:r>
                      <a:endParaRPr sz="800" kern="0" spc="5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c>
                  <a:txBody>
                    <a:bodyPr/>
                    <a:lstStyle/>
                    <a:p>
                      <a:pPr algn="ctr" rtl="0" eaLnBrk="0">
                        <a:lnSpc>
                          <a:spcPct val="122000"/>
                        </a:lnSpc>
                      </a:pPr>
                      <a:r>
                        <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rPr>
                        <a:t>.3-15000H z</a:t>
                      </a:r>
                      <a:endPar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r>
              <a:tr h="215900">
                <a:tc>
                  <a:txBody>
                    <a:bodyPr>
                      <a:spAutoFit/>
                    </a:bodyPr>
                    <a:lstStyle/>
                    <a:p>
                      <a:pPr marL="504825" algn="ctr" rtl="0" eaLnBrk="0">
                        <a:lnSpc>
                          <a:spcPct val="96000"/>
                        </a:lnSpc>
                        <a:spcBef>
                          <a:spcPts val="0"/>
                        </a:spcBef>
                      </a:pPr>
                      <a:r>
                        <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rPr>
                        <a:t>Resonant frequency</a:t>
                      </a:r>
                      <a:endPar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c>
                  <a:txBody>
                    <a:bodyPr/>
                    <a:lstStyle/>
                    <a:p>
                      <a:pPr algn="ctr" rtl="0" eaLnBrk="0">
                        <a:lnSpc>
                          <a:spcPct val="123000"/>
                        </a:lnSpc>
                      </a:pPr>
                      <a:r>
                        <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rPr>
                        <a:t>32Hz</a:t>
                      </a:r>
                      <a:endPar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r>
              <a:tr h="215900">
                <a:tc>
                  <a:txBody>
                    <a:bodyPr>
                      <a:spAutoFit/>
                    </a:bodyPr>
                    <a:lstStyle/>
                    <a:p>
                      <a:pPr algn="ctr" rtl="0" eaLnBrk="0">
                        <a:lnSpc>
                          <a:spcPct val="117000"/>
                        </a:lnSpc>
                      </a:pPr>
                      <a:r>
                        <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rPr>
                        <a:t>Lateral sensitivity</a:t>
                      </a:r>
                      <a:endPar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c>
                  <a:txBody>
                    <a:bodyPr/>
                    <a:lstStyle/>
                    <a:p>
                      <a:pPr algn="ctr" rtl="0" eaLnBrk="0">
                        <a:lnSpc>
                          <a:spcPct val="114000"/>
                        </a:lnSpc>
                      </a:pPr>
                      <a:r>
                        <a:rPr sz="800" kern="0" spc="-60" dirty="0">
                          <a:solidFill>
                            <a:srgbClr val="000000">
                              <a:alpha val="100000"/>
                            </a:srgbClr>
                          </a:solidFill>
                          <a:latin typeface="Arial Regular" panose="020B0604020202090204" charset="0"/>
                          <a:ea typeface="微软雅黑" panose="020B0503020204020204" charset="-122"/>
                          <a:cs typeface="Arial Regular" panose="020B0604020202090204" charset="0"/>
                        </a:rPr>
                        <a:t>&lt; 5%</a:t>
                      </a:r>
                      <a:endParaRPr sz="800" kern="0" spc="-6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r>
              <a:tr h="215900">
                <a:tc>
                  <a:txBody>
                    <a:bodyPr>
                      <a:spAutoFit/>
                    </a:bodyPr>
                    <a:lstStyle/>
                    <a:p>
                      <a:pPr marL="42545" algn="ctr" rtl="0" eaLnBrk="0">
                        <a:lnSpc>
                          <a:spcPct val="97000"/>
                        </a:lnSpc>
                      </a:pPr>
                      <a:r>
                        <a:rPr sz="800" kern="0" spc="0" dirty="0">
                          <a:solidFill>
                            <a:srgbClr val="000000">
                              <a:alpha val="100000"/>
                            </a:srgbClr>
                          </a:solidFill>
                          <a:latin typeface="Arial Regular" panose="020B0604020202090204" charset="0"/>
                          <a:ea typeface="微软雅黑" panose="020B0503020204020204" charset="-122"/>
                          <a:cs typeface="Arial Regular" panose="020B0604020202090204" charset="0"/>
                        </a:rPr>
                        <a:t>Operating temperature -55 to 125+ °C</a:t>
                      </a:r>
                      <a:endParaRPr sz="800" kern="0" spc="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c>
                  <a:txBody>
                    <a:bodyPr/>
                    <a:lstStyle/>
                    <a:p>
                      <a:pPr algn="ctr" rtl="0" eaLnBrk="0">
                        <a:lnSpc>
                          <a:spcPct val="111000"/>
                        </a:lnSpc>
                      </a:pPr>
                      <a:r>
                        <a:rPr sz="800" kern="0" spc="-40" dirty="0">
                          <a:solidFill>
                            <a:srgbClr val="000000">
                              <a:alpha val="100000"/>
                            </a:srgbClr>
                          </a:solidFill>
                          <a:latin typeface="Arial Regular" panose="020B0604020202090204" charset="0"/>
                          <a:ea typeface="微软雅黑" panose="020B0503020204020204" charset="-122"/>
                          <a:cs typeface="Arial Regular" panose="020B0604020202090204" charset="0"/>
                        </a:rPr>
                        <a:t>± 10%</a:t>
                      </a:r>
                      <a:endParaRPr sz="800" kern="0" spc="-4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r>
              <a:tr h="215900">
                <a:tc>
                  <a:txBody>
                    <a:bodyPr>
                      <a:spAutoFit/>
                    </a:bodyPr>
                    <a:lstStyle/>
                    <a:p>
                      <a:pPr algn="ctr" rtl="0" eaLnBrk="0">
                        <a:lnSpc>
                          <a:spcPct val="110000"/>
                        </a:lnSpc>
                      </a:pPr>
                      <a:r>
                        <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rPr>
                        <a:t>Nonlinear</a:t>
                      </a:r>
                      <a:endPar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c>
                  <a:txBody>
                    <a:bodyPr/>
                    <a:lstStyle/>
                    <a:p>
                      <a:pPr algn="ctr" rtl="0" eaLnBrk="0">
                        <a:lnSpc>
                          <a:spcPct val="113000"/>
                        </a:lnSpc>
                      </a:pPr>
                      <a:r>
                        <a:rPr sz="800" kern="0" spc="-50" dirty="0">
                          <a:solidFill>
                            <a:srgbClr val="000000">
                              <a:alpha val="100000"/>
                            </a:srgbClr>
                          </a:solidFill>
                          <a:latin typeface="Arial Regular" panose="020B0604020202090204" charset="0"/>
                          <a:ea typeface="微软雅黑" panose="020B0503020204020204" charset="-122"/>
                          <a:cs typeface="Arial Regular" panose="020B0604020202090204" charset="0"/>
                        </a:rPr>
                        <a:t>± 1%</a:t>
                      </a:r>
                      <a:endParaRPr sz="800" kern="0" spc="-5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r>
              <a:tr h="215900">
                <a:tc>
                  <a:txBody>
                    <a:bodyPr>
                      <a:spAutoFit/>
                    </a:bodyPr>
                    <a:lstStyle/>
                    <a:p>
                      <a:pPr algn="ctr" rtl="0" eaLnBrk="0">
                        <a:lnSpc>
                          <a:spcPct val="116000"/>
                        </a:lnSpc>
                      </a:pPr>
                      <a:r>
                        <a:rPr sz="800" kern="0" spc="-40" dirty="0">
                          <a:solidFill>
                            <a:srgbClr val="000000">
                              <a:alpha val="100000"/>
                            </a:srgbClr>
                          </a:solidFill>
                          <a:latin typeface="Arial Regular" panose="020B0604020202090204" charset="0"/>
                          <a:ea typeface="微软雅黑" panose="020B0503020204020204" charset="-122"/>
                          <a:cs typeface="Arial Regular" panose="020B0604020202090204" charset="0"/>
                        </a:rPr>
                        <a:t>Noise</a:t>
                      </a:r>
                      <a:endParaRPr sz="800" kern="0" spc="-4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c>
                  <a:txBody>
                    <a:bodyPr/>
                    <a:lstStyle/>
                    <a:p>
                      <a:pPr algn="ctr" rtl="0" eaLnBrk="0">
                        <a:lnSpc>
                          <a:spcPct val="115000"/>
                        </a:lnSpc>
                      </a:pPr>
                      <a:r>
                        <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rPr>
                        <a:t>0.0005g RMS</a:t>
                      </a:r>
                      <a:endPar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r>
              <a:tr h="215900">
                <a:tc>
                  <a:txBody>
                    <a:bodyPr>
                      <a:spAutoFit/>
                    </a:bodyPr>
                    <a:lstStyle/>
                    <a:p>
                      <a:pPr algn="ctr" rtl="0" eaLnBrk="0">
                        <a:lnSpc>
                          <a:spcPct val="113000"/>
                        </a:lnSpc>
                      </a:pPr>
                      <a:r>
                        <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rPr>
                        <a:t>Impact limit</a:t>
                      </a:r>
                      <a:endPar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c>
                  <a:txBody>
                    <a:bodyPr/>
                    <a:lstStyle/>
                    <a:p>
                      <a:pPr algn="ctr" rtl="0" eaLnBrk="0">
                        <a:lnSpc>
                          <a:spcPct val="129000"/>
                        </a:lnSpc>
                      </a:pPr>
                      <a:r>
                        <a:rPr sz="800" kern="0" spc="-30" dirty="0">
                          <a:solidFill>
                            <a:srgbClr val="000000">
                              <a:alpha val="100000"/>
                            </a:srgbClr>
                          </a:solidFill>
                          <a:latin typeface="Arial Regular" panose="020B0604020202090204" charset="0"/>
                          <a:ea typeface="微软雅黑" panose="020B0503020204020204" charset="-122"/>
                          <a:cs typeface="Arial Regular" panose="020B0604020202090204" charset="0"/>
                        </a:rPr>
                        <a:t>5000g</a:t>
                      </a:r>
                      <a:endParaRPr sz="800" kern="0" spc="-3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r>
              <a:tr h="215900">
                <a:tc>
                  <a:txBody>
                    <a:bodyPr>
                      <a:spAutoFit/>
                    </a:bodyPr>
                    <a:lstStyle/>
                    <a:p>
                      <a:pPr algn="ctr" rtl="0" eaLnBrk="0">
                        <a:lnSpc>
                          <a:spcPct val="111000"/>
                        </a:lnSpc>
                      </a:pPr>
                      <a:r>
                        <a:rPr sz="800" kern="0" spc="-30" dirty="0">
                          <a:solidFill>
                            <a:srgbClr val="000000">
                              <a:alpha val="100000"/>
                            </a:srgbClr>
                          </a:solidFill>
                          <a:latin typeface="Arial Regular" panose="020B0604020202090204" charset="0"/>
                          <a:ea typeface="微软雅黑" panose="020B0503020204020204" charset="-122"/>
                          <a:cs typeface="Arial Regular" panose="020B0604020202090204" charset="0"/>
                        </a:rPr>
                        <a:t>Response time</a:t>
                      </a:r>
                      <a:endParaRPr sz="800" kern="0" spc="-3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c>
                  <a:txBody>
                    <a:bodyPr/>
                    <a:lstStyle/>
                    <a:p>
                      <a:pPr algn="ctr" rtl="0" eaLnBrk="0">
                        <a:lnSpc>
                          <a:spcPct val="113000"/>
                        </a:lnSpc>
                      </a:pPr>
                      <a:r>
                        <a:rPr sz="800" kern="0" spc="-40" dirty="0">
                          <a:solidFill>
                            <a:srgbClr val="000000">
                              <a:alpha val="100000"/>
                            </a:srgbClr>
                          </a:solidFill>
                          <a:latin typeface="Arial Regular" panose="020B0604020202090204" charset="0"/>
                          <a:ea typeface="微软雅黑" panose="020B0503020204020204" charset="-122"/>
                          <a:cs typeface="Arial Regular" panose="020B0604020202090204" charset="0"/>
                        </a:rPr>
                        <a:t>&lt;2s</a:t>
                      </a:r>
                      <a:endParaRPr sz="800" kern="0" spc="-4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r>
              <a:tr h="215900">
                <a:tc>
                  <a:txBody>
                    <a:bodyPr>
                      <a:spAutoFit/>
                    </a:bodyPr>
                    <a:lstStyle/>
                    <a:p>
                      <a:pPr algn="ctr" rtl="0" eaLnBrk="0">
                        <a:lnSpc>
                          <a:spcPct val="114000"/>
                        </a:lnSpc>
                      </a:pPr>
                      <a:r>
                        <a:rPr sz="800" kern="0" spc="-30" dirty="0">
                          <a:solidFill>
                            <a:srgbClr val="000000">
                              <a:alpha val="100000"/>
                            </a:srgbClr>
                          </a:solidFill>
                          <a:latin typeface="Arial Regular" panose="020B0604020202090204" charset="0"/>
                          <a:ea typeface="微软雅黑" panose="020B0503020204020204" charset="-122"/>
                          <a:cs typeface="Arial Regular" panose="020B0604020202090204" charset="0"/>
                        </a:rPr>
                        <a:t>Weight</a:t>
                      </a:r>
                      <a:endParaRPr sz="800" kern="0" spc="-3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c>
                  <a:txBody>
                    <a:bodyPr/>
                    <a:lstStyle/>
                    <a:p>
                      <a:pPr algn="ctr" rtl="0" eaLnBrk="0">
                        <a:lnSpc>
                          <a:spcPct val="131000"/>
                        </a:lnSpc>
                      </a:pPr>
                      <a:r>
                        <a:rPr sz="800" kern="0" spc="-40" dirty="0">
                          <a:solidFill>
                            <a:srgbClr val="000000">
                              <a:alpha val="100000"/>
                            </a:srgbClr>
                          </a:solidFill>
                          <a:latin typeface="Arial Regular" panose="020B0604020202090204" charset="0"/>
                          <a:ea typeface="微软雅黑" panose="020B0503020204020204" charset="-122"/>
                          <a:cs typeface="Arial Regular" panose="020B0604020202090204" charset="0"/>
                        </a:rPr>
                        <a:t>70g</a:t>
                      </a:r>
                      <a:endParaRPr sz="800" kern="0" spc="-4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r>
              <a:tr h="225425">
                <a:tc gridSpan="2">
                  <a:txBody>
                    <a:bodyPr>
                      <a:spAutoFit/>
                    </a:bodyPr>
                    <a:lstStyle/>
                    <a:p>
                      <a:pPr algn="ctr" rtl="0" eaLnBrk="0">
                        <a:lnSpc>
                          <a:spcPct val="140000"/>
                        </a:lnSpc>
                      </a:pPr>
                      <a:r>
                        <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rPr>
                        <a:t>Parameters</a:t>
                      </a:r>
                      <a:endPar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a:noFill/>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c hMerge="1">
                  <a:tcPr marL="0" marR="0" marT="0" marB="0" vert="horz">
                    <a:lnL w="9525" cap="flat" cmpd="sng" algn="ctr">
                      <a:solidFill>
                        <a:srgbClr val="4F81BD"/>
                      </a:solidFill>
                      <a:prstDash val="solid"/>
                      <a:round/>
                      <a:headEnd type="none" w="med" len="med"/>
                      <a:tailEnd type="none" w="med" len="med"/>
                    </a:lnL>
                    <a:lnR>
                      <a:noFill/>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r>
              <a:tr h="225425">
                <a:tc>
                  <a:txBody>
                    <a:bodyPr>
                      <a:spAutoFit/>
                    </a:bodyPr>
                    <a:lstStyle/>
                    <a:p>
                      <a:pPr marL="506095" algn="ctr" rtl="0" eaLnBrk="0">
                        <a:lnSpc>
                          <a:spcPct val="97000"/>
                        </a:lnSpc>
                        <a:spcBef>
                          <a:spcPts val="0"/>
                        </a:spcBef>
                      </a:pPr>
                      <a:r>
                        <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rPr>
                        <a:t>Bias voltage</a:t>
                      </a:r>
                      <a:endPar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c>
                  <a:txBody>
                    <a:bodyPr/>
                    <a:lstStyle/>
                    <a:p>
                      <a:pPr algn="ctr" rtl="0" eaLnBrk="0">
                        <a:lnSpc>
                          <a:spcPct val="141000"/>
                        </a:lnSpc>
                      </a:pPr>
                      <a:r>
                        <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rPr>
                        <a:t>10VDC   to   14VDC</a:t>
                      </a:r>
                      <a:endPar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r>
              <a:tr h="225425">
                <a:tc>
                  <a:txBody>
                    <a:bodyPr>
                      <a:spAutoFit/>
                    </a:bodyPr>
                    <a:lstStyle/>
                    <a:p>
                      <a:pPr algn="ctr" rtl="0" eaLnBrk="0">
                        <a:lnSpc>
                          <a:spcPct val="142000"/>
                        </a:lnSpc>
                      </a:pPr>
                      <a:r>
                        <a:rPr sz="800" kern="0" spc="-40" dirty="0">
                          <a:solidFill>
                            <a:srgbClr val="000000">
                              <a:alpha val="100000"/>
                            </a:srgbClr>
                          </a:solidFill>
                          <a:latin typeface="Arial Regular" panose="020B0604020202090204" charset="0"/>
                          <a:ea typeface="微软雅黑" panose="020B0503020204020204" charset="-122"/>
                          <a:cs typeface="Arial Regular" panose="020B0604020202090204" charset="0"/>
                        </a:rPr>
                        <a:t>Power supply voltage</a:t>
                      </a:r>
                      <a:endParaRPr sz="800" kern="0" spc="-4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c>
                  <a:txBody>
                    <a:bodyPr/>
                    <a:lstStyle/>
                    <a:p>
                      <a:pPr algn="ctr" rtl="0" eaLnBrk="0">
                        <a:lnSpc>
                          <a:spcPct val="142000"/>
                        </a:lnSpc>
                      </a:pPr>
                      <a:r>
                        <a:rPr sz="800" kern="0" spc="-30" dirty="0">
                          <a:solidFill>
                            <a:srgbClr val="000000">
                              <a:alpha val="100000"/>
                            </a:srgbClr>
                          </a:solidFill>
                          <a:latin typeface="Arial Regular" panose="020B0604020202090204" charset="0"/>
                          <a:ea typeface="微软雅黑" panose="020B0503020204020204" charset="-122"/>
                          <a:cs typeface="Arial Regular" panose="020B0604020202090204" charset="0"/>
                        </a:rPr>
                        <a:t>18VDC   to   30VDC</a:t>
                      </a:r>
                      <a:endParaRPr sz="800" kern="0" spc="-3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r>
              <a:tr h="225425">
                <a:tc>
                  <a:txBody>
                    <a:bodyPr>
                      <a:spAutoFit/>
                    </a:bodyPr>
                    <a:lstStyle/>
                    <a:p>
                      <a:pPr marL="504190" algn="ctr" rtl="0" eaLnBrk="0">
                        <a:lnSpc>
                          <a:spcPct val="97000"/>
                        </a:lnSpc>
                        <a:spcBef>
                          <a:spcPts val="0"/>
                        </a:spcBef>
                      </a:pPr>
                      <a:r>
                        <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rPr>
                        <a:t>Supply current</a:t>
                      </a:r>
                      <a:endPar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c>
                  <a:txBody>
                    <a:bodyPr/>
                    <a:lstStyle/>
                    <a:p>
                      <a:pPr algn="ctr" rtl="0" eaLnBrk="0">
                        <a:lnSpc>
                          <a:spcPct val="142000"/>
                        </a:lnSpc>
                      </a:pPr>
                      <a:r>
                        <a:rPr sz="800" kern="0" spc="-70" dirty="0">
                          <a:solidFill>
                            <a:srgbClr val="000000">
                              <a:alpha val="100000"/>
                            </a:srgbClr>
                          </a:solidFill>
                          <a:latin typeface="Arial Regular" panose="020B0604020202090204" charset="0"/>
                          <a:ea typeface="微软雅黑" panose="020B0503020204020204" charset="-122"/>
                          <a:cs typeface="Arial Regular" panose="020B0604020202090204" charset="0"/>
                        </a:rPr>
                        <a:t>2mA   to    10mA</a:t>
                      </a:r>
                      <a:endParaRPr sz="800" kern="0" spc="-7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r>
              <a:tr h="225425">
                <a:tc>
                  <a:txBody>
                    <a:bodyPr>
                      <a:spAutoFit/>
                    </a:bodyPr>
                    <a:lstStyle/>
                    <a:p>
                      <a:pPr algn="ctr" rtl="0" eaLnBrk="0">
                        <a:lnSpc>
                          <a:spcPct val="141000"/>
                        </a:lnSpc>
                      </a:pPr>
                      <a:r>
                        <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rPr>
                        <a:t>Output impedance</a:t>
                      </a:r>
                      <a:endPar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c>
                  <a:txBody>
                    <a:bodyPr/>
                    <a:lstStyle/>
                    <a:p>
                      <a:pPr algn="ctr" rtl="0" eaLnBrk="0">
                        <a:lnSpc>
                          <a:spcPct val="143000"/>
                        </a:lnSpc>
                      </a:pPr>
                      <a:r>
                        <a:rPr sz="800" kern="0" spc="-50" dirty="0">
                          <a:solidFill>
                            <a:srgbClr val="000000">
                              <a:alpha val="100000"/>
                            </a:srgbClr>
                          </a:solidFill>
                          <a:latin typeface="Arial Regular" panose="020B0604020202090204" charset="0"/>
                          <a:ea typeface="微软雅黑" panose="020B0503020204020204" charset="-122"/>
                          <a:cs typeface="Arial Regular" panose="020B0604020202090204" charset="0"/>
                        </a:rPr>
                        <a:t>&lt;100 ω</a:t>
                      </a:r>
                      <a:endParaRPr sz="800" kern="0" spc="-5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r>
              <a:tr h="225425">
                <a:tc>
                  <a:txBody>
                    <a:bodyPr>
                      <a:spAutoFit/>
                    </a:bodyPr>
                    <a:lstStyle/>
                    <a:p>
                      <a:pPr algn="ctr" rtl="0" eaLnBrk="0">
                        <a:lnSpc>
                          <a:spcPct val="141000"/>
                        </a:lnSpc>
                      </a:pPr>
                      <a:r>
                        <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rPr>
                        <a:t>Enclosure insulation (@100V dc)</a:t>
                      </a:r>
                      <a:endPar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c>
                  <a:txBody>
                    <a:bodyPr/>
                    <a:lstStyle/>
                    <a:p>
                      <a:pPr algn="ctr" rtl="0" eaLnBrk="0">
                        <a:lnSpc>
                          <a:spcPct val="143000"/>
                        </a:lnSpc>
                      </a:pPr>
                      <a:r>
                        <a:rPr sz="800" kern="0" spc="-60" dirty="0">
                          <a:solidFill>
                            <a:srgbClr val="000000">
                              <a:alpha val="100000"/>
                            </a:srgbClr>
                          </a:solidFill>
                          <a:latin typeface="Arial Regular" panose="020B0604020202090204" charset="0"/>
                          <a:ea typeface="微软雅黑" panose="020B0503020204020204" charset="-122"/>
                          <a:cs typeface="Arial Regular" panose="020B0604020202090204" charset="0"/>
                        </a:rPr>
                        <a:t>&gt;100m ω</a:t>
                      </a:r>
                      <a:endParaRPr sz="800" kern="0" spc="-6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r>
              <a:tr h="225425">
                <a:tc>
                  <a:txBody>
                    <a:bodyPr>
                      <a:spAutoFit/>
                    </a:bodyPr>
                    <a:lstStyle/>
                    <a:p>
                      <a:pPr algn="ctr" rtl="0" eaLnBrk="0">
                        <a:lnSpc>
                          <a:spcPct val="141000"/>
                        </a:lnSpc>
                      </a:pPr>
                      <a:r>
                        <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rPr>
                        <a:t>Operating temperature</a:t>
                      </a:r>
                      <a:endPar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c>
                  <a:txBody>
                    <a:bodyPr/>
                    <a:lstStyle/>
                    <a:p>
                      <a:pPr indent="0" algn="ctr" rtl="0" eaLnBrk="0" fontAlgn="auto">
                        <a:lnSpc>
                          <a:spcPts val="1380"/>
                        </a:lnSpc>
                      </a:pPr>
                      <a:r>
                        <a:rPr sz="800" kern="0" spc="-50" dirty="0">
                          <a:solidFill>
                            <a:srgbClr val="000000">
                              <a:alpha val="100000"/>
                            </a:srgbClr>
                          </a:solidFill>
                          <a:latin typeface="Arial Regular" panose="020B0604020202090204" charset="0"/>
                          <a:ea typeface="微软雅黑" panose="020B0503020204020204" charset="-122"/>
                          <a:cs typeface="Arial Regular" panose="020B0604020202090204" charset="0"/>
                          <a:sym typeface="+mn-ea"/>
                        </a:rPr>
                        <a:t>-  55℃   to    125℃</a:t>
                      </a:r>
                      <a:endParaRPr sz="800" kern="0" spc="-5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r>
              <a:tr h="225425">
                <a:tc gridSpan="2">
                  <a:txBody>
                    <a:bodyPr>
                      <a:spAutoFit/>
                    </a:bodyPr>
                    <a:lstStyle/>
                    <a:p>
                      <a:pPr algn="ctr" rtl="0" eaLnBrk="0">
                        <a:lnSpc>
                          <a:spcPct val="143000"/>
                        </a:lnSpc>
                      </a:pPr>
                      <a:r>
                        <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rPr>
                        <a:t>Temperature parameters</a:t>
                      </a:r>
                      <a:endPar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c hMerge="1">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r>
              <a:tr h="225425">
                <a:tc>
                  <a:txBody>
                    <a:bodyPr>
                      <a:spAutoFit/>
                    </a:bodyPr>
                    <a:lstStyle/>
                    <a:p>
                      <a:pPr algn="ctr" rtl="0" eaLnBrk="0">
                        <a:lnSpc>
                          <a:spcPct val="147000"/>
                        </a:lnSpc>
                      </a:pPr>
                      <a:r>
                        <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rPr>
                        <a:t>Output sensitivity</a:t>
                      </a:r>
                      <a:endPar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c>
                  <a:txBody>
                    <a:bodyPr/>
                    <a:lstStyle/>
                    <a:p>
                      <a:pPr algn="ctr" rtl="0" eaLnBrk="0">
                        <a:lnSpc>
                          <a:spcPct val="147000"/>
                        </a:lnSpc>
                      </a:pPr>
                      <a:r>
                        <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rPr>
                        <a:t>10m   V/   °C</a:t>
                      </a:r>
                      <a:endPar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r>
              <a:tr h="225425">
                <a:tc>
                  <a:txBody>
                    <a:bodyPr>
                      <a:spAutoFit/>
                    </a:bodyPr>
                    <a:lstStyle/>
                    <a:p>
                      <a:pPr algn="ctr" rtl="0" eaLnBrk="0">
                        <a:lnSpc>
                          <a:spcPct val="143000"/>
                        </a:lnSpc>
                      </a:pPr>
                      <a:r>
                        <a:rPr sz="800" kern="0" spc="30" dirty="0">
                          <a:solidFill>
                            <a:srgbClr val="000000">
                              <a:alpha val="100000"/>
                            </a:srgbClr>
                          </a:solidFill>
                          <a:latin typeface="Arial Regular" panose="020B0604020202090204" charset="0"/>
                          <a:ea typeface="微软雅黑" panose="020B0503020204020204" charset="-122"/>
                          <a:cs typeface="Arial Regular" panose="020B0604020202090204" charset="0"/>
                        </a:rPr>
                        <a:t>The output voltage is 0 °C</a:t>
                      </a:r>
                      <a:endParaRPr sz="800" kern="0" spc="3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c>
                  <a:txBody>
                    <a:bodyPr/>
                    <a:lstStyle/>
                    <a:p>
                      <a:pPr algn="ctr" rtl="0" eaLnBrk="0">
                        <a:lnSpc>
                          <a:spcPct val="108000"/>
                        </a:lnSpc>
                      </a:pPr>
                      <a:r>
                        <a:rPr sz="800" kern="0" spc="-50" dirty="0">
                          <a:solidFill>
                            <a:srgbClr val="000000">
                              <a:alpha val="100000"/>
                            </a:srgbClr>
                          </a:solidFill>
                          <a:latin typeface="Arial Regular" panose="020B0604020202090204" charset="0"/>
                          <a:ea typeface="微软雅黑" panose="020B0503020204020204" charset="-122"/>
                          <a:cs typeface="Arial Regular" panose="020B0604020202090204" charset="0"/>
                        </a:rPr>
                        <a:t>500m   V</a:t>
                      </a:r>
                      <a:endParaRPr sz="800" kern="0" spc="-5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r>
              <a:tr h="225425">
                <a:tc>
                  <a:txBody>
                    <a:bodyPr>
                      <a:spAutoFit/>
                    </a:bodyPr>
                    <a:lstStyle/>
                    <a:p>
                      <a:pPr algn="ctr" rtl="0" eaLnBrk="0">
                        <a:lnSpc>
                          <a:spcPct val="147000"/>
                        </a:lnSpc>
                      </a:pPr>
                      <a:r>
                        <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rPr>
                        <a:t>Accuracy</a:t>
                      </a:r>
                      <a:endPar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c>
                  <a:txBody>
                    <a:bodyPr/>
                    <a:lstStyle/>
                    <a:p>
                      <a:pPr algn="ctr" rtl="0" eaLnBrk="0">
                        <a:lnSpc>
                          <a:spcPct val="145000"/>
                        </a:lnSpc>
                      </a:pPr>
                      <a:r>
                        <a:rPr sz="800" kern="0" spc="-60" dirty="0">
                          <a:solidFill>
                            <a:srgbClr val="000000">
                              <a:alpha val="100000"/>
                            </a:srgbClr>
                          </a:solidFill>
                          <a:latin typeface="Arial Regular" panose="020B0604020202090204" charset="0"/>
                          <a:ea typeface="微软雅黑" panose="020B0503020204020204" charset="-122"/>
                          <a:cs typeface="Arial Regular" panose="020B0604020202090204" charset="0"/>
                        </a:rPr>
                        <a:t>± 1 ° C</a:t>
                      </a:r>
                      <a:endParaRPr sz="800" kern="0" spc="-6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r>
              <a:tr h="225425">
                <a:tc>
                  <a:txBody>
                    <a:bodyPr>
                      <a:spAutoFit/>
                    </a:bodyPr>
                    <a:lstStyle/>
                    <a:p>
                      <a:pPr algn="ctr" rtl="0" eaLnBrk="0">
                        <a:lnSpc>
                          <a:spcPct val="145000"/>
                        </a:lnSpc>
                      </a:pPr>
                      <a:r>
                        <a:rPr sz="800" kern="0" spc="-30" dirty="0">
                          <a:solidFill>
                            <a:srgbClr val="000000">
                              <a:alpha val="100000"/>
                            </a:srgbClr>
                          </a:solidFill>
                          <a:latin typeface="Arial Regular" panose="020B0604020202090204" charset="0"/>
                          <a:ea typeface="微软雅黑" panose="020B0503020204020204" charset="-122"/>
                          <a:cs typeface="Arial Regular" panose="020B0604020202090204" charset="0"/>
                        </a:rPr>
                        <a:t>Range</a:t>
                      </a:r>
                      <a:endParaRPr sz="800" kern="0" spc="-3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c>
                  <a:txBody>
                    <a:bodyPr/>
                    <a:lstStyle/>
                    <a:p>
                      <a:pPr algn="ctr" rtl="0" eaLnBrk="0">
                        <a:lnSpc>
                          <a:spcPct val="146000"/>
                        </a:lnSpc>
                      </a:pPr>
                      <a:r>
                        <a:rPr sz="800" kern="0" spc="-60" dirty="0">
                          <a:solidFill>
                            <a:srgbClr val="000000">
                              <a:alpha val="100000"/>
                            </a:srgbClr>
                          </a:solidFill>
                          <a:latin typeface="Arial Regular" panose="020B0604020202090204" charset="0"/>
                          <a:ea typeface="微软雅黑" panose="020B0503020204020204" charset="-122"/>
                          <a:cs typeface="Arial Regular" panose="020B0604020202090204" charset="0"/>
                        </a:rPr>
                        <a:t>-40℃   to    125℃</a:t>
                      </a:r>
                      <a:endParaRPr sz="800" kern="0" spc="-6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r>
              <a:tr h="225425">
                <a:tc gridSpan="2">
                  <a:txBody>
                    <a:bodyPr>
                      <a:spAutoFit/>
                    </a:bodyPr>
                    <a:lstStyle/>
                    <a:p>
                      <a:pPr algn="ctr" rtl="0" eaLnBrk="0">
                        <a:lnSpc>
                          <a:spcPct val="140000"/>
                        </a:lnSpc>
                      </a:pPr>
                      <a:r>
                        <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rPr>
                        <a:t>Mechanical parameters</a:t>
                      </a:r>
                      <a:endPar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c hMerge="1">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r>
              <a:tr h="225425">
                <a:tc>
                  <a:txBody>
                    <a:bodyPr>
                      <a:spAutoFit/>
                    </a:bodyPr>
                    <a:lstStyle/>
                    <a:p>
                      <a:pPr algn="ctr" rtl="0" eaLnBrk="0">
                        <a:lnSpc>
                          <a:spcPct val="139000"/>
                        </a:lnSpc>
                      </a:pPr>
                      <a:r>
                        <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rPr>
                        <a:t>Housing</a:t>
                      </a:r>
                      <a:endPar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c>
                  <a:txBody>
                    <a:bodyPr>
                      <a:spAutoFit/>
                    </a:bodyPr>
                    <a:lstStyle/>
                    <a:p>
                      <a:pPr algn="ctr" rtl="0" eaLnBrk="0">
                        <a:lnSpc>
                          <a:spcPct val="144000"/>
                        </a:lnSpc>
                      </a:pPr>
                      <a:r>
                        <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rPr>
                        <a:t>Airtight</a:t>
                      </a:r>
                      <a:endPar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r>
              <a:tr h="225425">
                <a:tc>
                  <a:txBody>
                    <a:bodyPr>
                      <a:spAutoFit/>
                    </a:bodyPr>
                    <a:lstStyle/>
                    <a:p>
                      <a:pPr algn="ctr" rtl="0" eaLnBrk="0">
                        <a:lnSpc>
                          <a:spcPct val="140000"/>
                        </a:lnSpc>
                      </a:pPr>
                      <a:r>
                        <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rPr>
                        <a:t>Housing material</a:t>
                      </a:r>
                      <a:endPar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c>
                  <a:txBody>
                    <a:bodyPr>
                      <a:spAutoFit/>
                    </a:bodyPr>
                    <a:lstStyle/>
                    <a:p>
                      <a:pPr algn="ctr" rtl="0" eaLnBrk="0">
                        <a:lnSpc>
                          <a:spcPct val="144000"/>
                        </a:lnSpc>
                      </a:pPr>
                      <a:r>
                        <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rPr>
                        <a:t>316L stainless steel</a:t>
                      </a:r>
                      <a:endPar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r>
              <a:tr h="225425">
                <a:tc>
                  <a:txBody>
                    <a:bodyPr>
                      <a:spAutoFit/>
                    </a:bodyPr>
                    <a:lstStyle/>
                    <a:p>
                      <a:pPr algn="ctr" rtl="0" eaLnBrk="0">
                        <a:lnSpc>
                          <a:spcPct val="145000"/>
                        </a:lnSpc>
                      </a:pPr>
                      <a:r>
                        <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rPr>
                        <a:t>Sensing element</a:t>
                      </a:r>
                      <a:endPar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c>
                  <a:txBody>
                    <a:bodyPr>
                      <a:spAutoFit/>
                    </a:bodyPr>
                    <a:lstStyle/>
                    <a:p>
                      <a:pPr algn="ctr" rtl="0" eaLnBrk="0">
                        <a:lnSpc>
                          <a:spcPct val="140000"/>
                        </a:lnSpc>
                      </a:pPr>
                      <a:r>
                        <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rPr>
                        <a:t>Piezoelectric ceramics (shear)</a:t>
                      </a:r>
                      <a:endPar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r>
              <a:tr h="225425">
                <a:tc>
                  <a:txBody>
                    <a:bodyPr>
                      <a:spAutoFit/>
                    </a:bodyPr>
                    <a:lstStyle/>
                    <a:p>
                      <a:pPr algn="ctr" rtl="0" eaLnBrk="0">
                        <a:lnSpc>
                          <a:spcPct val="143000"/>
                        </a:lnSpc>
                      </a:pPr>
                      <a:r>
                        <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rPr>
                        <a:t>Connectors</a:t>
                      </a:r>
                      <a:endPar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c>
                  <a:txBody>
                    <a:bodyPr/>
                    <a:lstStyle/>
                    <a:p>
                      <a:pPr algn="ctr" rtl="0" eaLnBrk="0">
                        <a:lnSpc>
                          <a:spcPct val="143000"/>
                        </a:lnSpc>
                      </a:pPr>
                      <a:r>
                        <a:rPr sz="800" kern="0" spc="-30" dirty="0">
                          <a:solidFill>
                            <a:srgbClr val="000000">
                              <a:alpha val="100000"/>
                            </a:srgbClr>
                          </a:solidFill>
                          <a:latin typeface="Arial Regular" panose="020B0604020202090204" charset="0"/>
                          <a:ea typeface="微软雅黑" panose="020B0503020204020204" charset="-122"/>
                          <a:cs typeface="Arial Regular" panose="020B0604020202090204" charset="0"/>
                        </a:rPr>
                        <a:t>3PinsM12</a:t>
                      </a:r>
                      <a:endParaRPr sz="800" kern="0" spc="-3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r>
              <a:tr h="225425">
                <a:tc>
                  <a:txBody>
                    <a:bodyPr>
                      <a:spAutoFit/>
                    </a:bodyPr>
                    <a:lstStyle/>
                    <a:p>
                      <a:pPr algn="ctr" rtl="0" eaLnBrk="0">
                        <a:lnSpc>
                          <a:spcPct val="141000"/>
                        </a:lnSpc>
                      </a:pPr>
                      <a:r>
                        <a:rPr sz="800" kern="0" spc="-30" dirty="0">
                          <a:solidFill>
                            <a:srgbClr val="000000">
                              <a:alpha val="100000"/>
                            </a:srgbClr>
                          </a:solidFill>
                          <a:latin typeface="Arial Regular" panose="020B0604020202090204" charset="0"/>
                          <a:ea typeface="微软雅黑" panose="020B0503020204020204" charset="-122"/>
                          <a:cs typeface="Arial Regular" panose="020B0604020202090204" charset="0"/>
                        </a:rPr>
                        <a:t>Level of protection</a:t>
                      </a:r>
                      <a:endParaRPr sz="800" kern="0" spc="-3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c>
                  <a:txBody>
                    <a:bodyPr/>
                    <a:lstStyle/>
                    <a:p>
                      <a:pPr algn="ctr" rtl="0" eaLnBrk="0">
                        <a:lnSpc>
                          <a:spcPct val="143000"/>
                        </a:lnSpc>
                      </a:pPr>
                      <a:r>
                        <a:rPr sz="800" kern="0" spc="-30" dirty="0">
                          <a:solidFill>
                            <a:srgbClr val="000000">
                              <a:alpha val="100000"/>
                            </a:srgbClr>
                          </a:solidFill>
                          <a:latin typeface="Arial Regular" panose="020B0604020202090204" charset="0"/>
                          <a:ea typeface="微软雅黑" panose="020B0503020204020204" charset="-122"/>
                          <a:cs typeface="Arial Regular" panose="020B0604020202090204" charset="0"/>
                        </a:rPr>
                        <a:t>IP67</a:t>
                      </a:r>
                      <a:endParaRPr sz="800" kern="0" spc="-3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r>
              <a:tr h="225425">
                <a:tc>
                  <a:txBody>
                    <a:bodyPr>
                      <a:spAutoFit/>
                    </a:bodyPr>
                    <a:lstStyle/>
                    <a:p>
                      <a:pPr algn="ctr" rtl="0" eaLnBrk="0">
                        <a:lnSpc>
                          <a:spcPct val="141000"/>
                        </a:lnSpc>
                      </a:pPr>
                      <a:r>
                        <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rPr>
                        <a:t>Insulation resistance (@500Vdc)</a:t>
                      </a:r>
                      <a:endParaRPr sz="800" kern="0" spc="-2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c>
                  <a:txBody>
                    <a:bodyPr/>
                    <a:lstStyle/>
                    <a:p>
                      <a:pPr algn="ctr" rtl="0" eaLnBrk="0">
                        <a:lnSpc>
                          <a:spcPct val="144000"/>
                        </a:lnSpc>
                      </a:pPr>
                      <a:r>
                        <a:rPr sz="800" kern="0" spc="-60" dirty="0">
                          <a:solidFill>
                            <a:srgbClr val="000000">
                              <a:alpha val="100000"/>
                            </a:srgbClr>
                          </a:solidFill>
                          <a:latin typeface="Arial Regular" panose="020B0604020202090204" charset="0"/>
                          <a:ea typeface="微软雅黑" panose="020B0503020204020204" charset="-122"/>
                          <a:cs typeface="Arial Regular" panose="020B0604020202090204" charset="0"/>
                        </a:rPr>
                        <a:t>&gt;200m ω</a:t>
                      </a:r>
                      <a:endParaRPr sz="800" kern="0" spc="-6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solidFill>
                      <a:srgbClr val="BDD7EE"/>
                    </a:solidFill>
                  </a:tcPr>
                </a:tc>
              </a:tr>
              <a:tr h="231775">
                <a:tc>
                  <a:txBody>
                    <a:bodyPr>
                      <a:spAutoFit/>
                    </a:bodyPr>
                    <a:lstStyle/>
                    <a:p>
                      <a:pPr algn="ctr" rtl="0" eaLnBrk="0">
                        <a:lnSpc>
                          <a:spcPct val="141000"/>
                        </a:lnSpc>
                      </a:pPr>
                      <a:r>
                        <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rPr>
                        <a:t>Operating temperature</a:t>
                      </a:r>
                      <a:endPar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c>
                  <a:txBody>
                    <a:bodyPr/>
                    <a:lstStyle/>
                    <a:p>
                      <a:pPr algn="ctr" rtl="0" eaLnBrk="0">
                        <a:lnSpc>
                          <a:spcPct val="144000"/>
                        </a:lnSpc>
                      </a:pPr>
                      <a:r>
                        <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rPr>
                        <a:t>-40℃   to  125   c</a:t>
                      </a:r>
                      <a:endParaRPr sz="800" kern="0" spc="-10" dirty="0">
                        <a:solidFill>
                          <a:srgbClr val="000000">
                            <a:alpha val="100000"/>
                          </a:srgbClr>
                        </a:solidFill>
                        <a:latin typeface="Arial Regular" panose="020B0604020202090204" charset="0"/>
                        <a:ea typeface="微软雅黑" panose="020B0503020204020204" charset="-122"/>
                        <a:cs typeface="Arial Regular" panose="020B0604020202090204" charset="0"/>
                      </a:endParaRPr>
                    </a:p>
                  </a:txBody>
                  <a:tcPr marL="0" marR="0" marT="0" marB="0" vert="horz">
                    <a:lnL w="9525" cap="flat" cmpd="sng" algn="ctr">
                      <a:solidFill>
                        <a:srgbClr val="4F81BD"/>
                      </a:solidFill>
                      <a:prstDash val="solid"/>
                      <a:round/>
                      <a:headEnd type="none" w="med" len="med"/>
                      <a:tailEnd type="none" w="med" len="med"/>
                    </a:lnL>
                    <a:lnR w="9525" cap="flat" cmpd="sng" algn="ctr">
                      <a:solidFill>
                        <a:srgbClr val="4F81BD"/>
                      </a:solidFill>
                      <a:prstDash val="solid"/>
                      <a:round/>
                      <a:headEnd type="none" w="med" len="med"/>
                      <a:tailEnd type="none" w="med" len="med"/>
                    </a:lnR>
                    <a:lnT w="9525" cap="flat" cmpd="sng" algn="ctr">
                      <a:solidFill>
                        <a:srgbClr val="4F81BD"/>
                      </a:solidFill>
                      <a:prstDash val="solid"/>
                      <a:round/>
                      <a:headEnd type="none" w="med" len="med"/>
                      <a:tailEnd type="none" w="med" len="med"/>
                    </a:lnT>
                    <a:lnB w="9525" cap="flat" cmpd="sng" algn="ctr">
                      <a:solidFill>
                        <a:srgbClr val="4F81BD"/>
                      </a:solidFill>
                      <a:prstDash val="solid"/>
                      <a:round/>
                      <a:headEnd type="none" w="med" len="med"/>
                      <a:tailEnd type="none" w="med" len="med"/>
                    </a:lnB>
                  </a:tcPr>
                </a:tc>
              </a:tr>
            </a:tbl>
          </a:graphicData>
        </a:graphic>
      </p:graphicFrame>
      <p:sp>
        <p:nvSpPr>
          <p:cNvPr id="42" name="textbox 42"/>
          <p:cNvSpPr/>
          <p:nvPr/>
        </p:nvSpPr>
        <p:spPr>
          <a:xfrm>
            <a:off x="311785" y="10288905"/>
            <a:ext cx="4537075" cy="206375"/>
          </a:xfrm>
          <a:prstGeom prst="rect">
            <a:avLst/>
          </a:prstGeom>
          <a:noFill/>
          <a:ln w="0" cap="flat">
            <a:noFill/>
            <a:prstDash val="solid"/>
            <a:miter lim="0"/>
          </a:ln>
        </p:spPr>
        <p:txBody>
          <a:bodyPr vert="horz" wrap="square" lIns="0" tIns="0" rIns="0" bIns="0"/>
          <a:lstStyle/>
          <a:p>
            <a:pPr algn="l" rtl="0" eaLnBrk="0">
              <a:lnSpc>
                <a:spcPct val="83000"/>
              </a:lnSpc>
            </a:pPr>
            <a:endParaRPr sz="100" dirty="0">
              <a:latin typeface="Arial" panose="020B0604020202020204"/>
              <a:ea typeface="Arial" panose="020B0604020202020204"/>
              <a:cs typeface="Arial" panose="020B0604020202020204"/>
            </a:endParaRPr>
          </a:p>
          <a:p>
            <a:pPr algn="l" rtl="0" eaLnBrk="0">
              <a:lnSpc>
                <a:spcPts val="1115"/>
              </a:lnSpc>
            </a:pPr>
            <a:r>
              <a:rPr sz="800" b="1" kern="0" spc="-10" dirty="0">
                <a:solidFill>
                  <a:srgbClr val="406CB3">
                    <a:alpha val="100000"/>
                  </a:srgbClr>
                </a:solidFill>
                <a:latin typeface="微软雅黑" panose="020B0503020204020204" charset="-122"/>
                <a:ea typeface="微软雅黑" panose="020B0503020204020204" charset="-122"/>
                <a:cs typeface="微软雅黑" panose="020B0503020204020204" charset="-122"/>
              </a:rPr>
              <a:t>Note: Typical +24°C(+75°F), 2 4VDC, 4mA, and 100Hz, unless otherwise noted.</a:t>
            </a:r>
            <a:endParaRPr sz="800" dirty="0">
              <a:latin typeface="微软雅黑" panose="020B0503020204020204" charset="-122"/>
              <a:ea typeface="微软雅黑" panose="020B0503020204020204" charset="-122"/>
              <a:cs typeface="微软雅黑" panose="020B0503020204020204" charset="-122"/>
            </a:endParaRPr>
          </a:p>
        </p:txBody>
      </p:sp>
      <p:sp>
        <p:nvSpPr>
          <p:cNvPr id="5" name="矩形 4"/>
          <p:cNvSpPr/>
          <p:nvPr>
            <p:custDataLst>
              <p:tags r:id="rId1"/>
            </p:custDataLst>
          </p:nvPr>
        </p:nvSpPr>
        <p:spPr>
          <a:xfrm>
            <a:off x="0" y="2338070"/>
            <a:ext cx="1606550" cy="215900"/>
          </a:xfrm>
          <a:prstGeom prst="rect">
            <a:avLst/>
          </a:prstGeom>
          <a:solidFill>
            <a:srgbClr val="D617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r"/>
            <a:endParaRPr lang="zh-CN" altLang="en-US" sz="800"/>
          </a:p>
        </p:txBody>
      </p:sp>
      <p:sp>
        <p:nvSpPr>
          <p:cNvPr id="6" name="textbox 17"/>
          <p:cNvSpPr txBox="1"/>
          <p:nvPr>
            <p:custDataLst>
              <p:tags r:id="rId2"/>
            </p:custDataLst>
          </p:nvPr>
        </p:nvSpPr>
        <p:spPr>
          <a:xfrm>
            <a:off x="0" y="2347595"/>
            <a:ext cx="1607185" cy="207010"/>
          </a:xfrm>
          <a:prstGeom prst="rect">
            <a:avLst/>
          </a:prstGeom>
          <a:noFill/>
        </p:spPr>
        <p:txBody>
          <a:bodyPr vert="horz" wrap="square" lIns="91440" tIns="45720" rIns="91440" bIns="45720" rtlCol="0" anchor="t">
            <a:normAutofit fontScale="83245" lnSpcReduction="10000"/>
          </a:bodyPr>
          <a:p>
            <a:pPr lvl="0" algn="ctr">
              <a:buClrTx/>
              <a:buSzTx/>
              <a:buFontTx/>
            </a:pPr>
            <a:r>
              <a:rPr sz="1000" kern="0" spc="70" dirty="0">
                <a:solidFill>
                  <a:srgbClr val="FFFFFF">
                    <a:alpha val="100000"/>
                  </a:srgbClr>
                </a:solidFill>
                <a:latin typeface="Arial Regular" panose="020B0604020202090204" charset="0"/>
                <a:ea typeface="黑体" panose="02010609060101010101" charset="-122"/>
                <a:cs typeface="Arial Regular" panose="020B0604020202090204" charset="0"/>
                <a:sym typeface="+mn-ea"/>
              </a:rPr>
              <a:t>Product Specifications</a:t>
            </a:r>
            <a:endParaRPr sz="1000" kern="0" spc="70" dirty="0">
              <a:solidFill>
                <a:srgbClr val="FFFFFF">
                  <a:alpha val="100000"/>
                </a:srgbClr>
              </a:solidFill>
              <a:latin typeface="Arial Regular" panose="020B0604020202090204" charset="0"/>
              <a:ea typeface="黑体" panose="02010609060101010101" charset="-122"/>
              <a:cs typeface="Arial Regular" panose="020B0604020202090204" charset="0"/>
              <a:sym typeface="+mn-ea"/>
            </a:endParaRPr>
          </a:p>
        </p:txBody>
      </p:sp>
      <p:pic>
        <p:nvPicPr>
          <p:cNvPr id="11" name="picture 11"/>
          <p:cNvPicPr>
            <a:picLocks noChangeAspect="1"/>
          </p:cNvPicPr>
          <p:nvPr>
            <p:custDataLst>
              <p:tags r:id="rId3"/>
            </p:custDataLst>
          </p:nvPr>
        </p:nvPicPr>
        <p:blipFill>
          <a:blip r:embed="rId4"/>
          <a:stretch>
            <a:fillRect/>
          </a:stretch>
        </p:blipFill>
        <p:spPr>
          <a:xfrm rot="21600000">
            <a:off x="4429760" y="1669415"/>
            <a:ext cx="3130550" cy="99695"/>
          </a:xfrm>
          <a:prstGeom prst="rect">
            <a:avLst/>
          </a:prstGeom>
        </p:spPr>
      </p:pic>
      <p:sp>
        <p:nvSpPr>
          <p:cNvPr id="7" name="矩形 15"/>
          <p:cNvSpPr/>
          <p:nvPr>
            <p:custDataLst>
              <p:tags r:id="rId5"/>
            </p:custDataLst>
          </p:nvPr>
        </p:nvSpPr>
        <p:spPr>
          <a:xfrm>
            <a:off x="843280" y="1432560"/>
            <a:ext cx="3129915" cy="5734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fontScale="69761" lnSpcReduction="10000"/>
          </a:bodyPr>
          <a:p>
            <a:pPr algn="ctr"/>
            <a:r>
              <a:rPr lang="zh-CN" altLang="en-US" sz="2200" b="1" kern="100">
                <a:solidFill>
                  <a:srgbClr val="58575C"/>
                </a:solidFill>
                <a:latin typeface="微软雅黑" panose="020B0503020204020204" charset="-122"/>
                <a:ea typeface="微软雅黑" panose="020B0503020204020204" charset="-122"/>
                <a:cs typeface="微软雅黑" panose="020B0503020204020204" charset="-122"/>
                <a:sym typeface="Times New Roman" panose="02020603050405020304"/>
              </a:rPr>
              <a:t>Temperature and vibration integrated wired accelerometer</a:t>
            </a:r>
            <a:endParaRPr lang="en-US" altLang="zh-CN" sz="2200" b="1" kern="100">
              <a:solidFill>
                <a:srgbClr val="58575C"/>
              </a:solidFill>
              <a:latin typeface="微软雅黑" panose="020B0503020204020204" charset="-122"/>
              <a:ea typeface="微软雅黑" panose="020B0503020204020204" charset="-122"/>
              <a:cs typeface="微软雅黑" panose="020B0503020204020204" charset="-122"/>
              <a:sym typeface="Times New Roman" panose="02020603050405020304"/>
            </a:endParaRPr>
          </a:p>
        </p:txBody>
      </p:sp>
      <p:sp>
        <p:nvSpPr>
          <p:cNvPr id="8" name="textbox 13"/>
          <p:cNvSpPr/>
          <p:nvPr>
            <p:custDataLst>
              <p:tags r:id="rId6"/>
            </p:custDataLst>
          </p:nvPr>
        </p:nvSpPr>
        <p:spPr>
          <a:xfrm>
            <a:off x="1015365" y="648335"/>
            <a:ext cx="3660140" cy="252095"/>
          </a:xfrm>
          <a:prstGeom prst="rect">
            <a:avLst/>
          </a:prstGeom>
        </p:spPr>
        <p:txBody>
          <a:bodyPr vert="horz" wrap="square" lIns="0" tIns="0" rIns="0" bIns="0">
            <a:normAutofit fontScale="69019"/>
          </a:bodyPr>
          <a:p>
            <a:pPr algn="l" rtl="0" eaLnBrk="0">
              <a:lnSpc>
                <a:spcPct val="95000"/>
              </a:lnSpc>
            </a:pPr>
            <a:r>
              <a:rPr lang="en-US" altLang="en-US" dirty="0"/>
              <a:t>Instaguard- Device intelligent care diagnostic system</a:t>
            </a:r>
            <a:endParaRPr lang="zh-CN" spc="-30" dirty="0">
              <a:ln w="3175" cap="flat" cmpd="sng">
                <a:solidFill>
                  <a:srgbClr val="3E3E3F">
                    <a:alpha val="100000"/>
                  </a:srgbClr>
                </a:solidFill>
                <a:prstDash val="solid"/>
                <a:miter lim="0"/>
              </a:ln>
              <a:solidFill>
                <a:srgbClr val="3E3E3F">
                  <a:alpha val="100000"/>
                </a:srgbClr>
              </a:solidFill>
              <a:latin typeface="微软雅黑" panose="020B0503020204020204" charset="-122"/>
              <a:ea typeface="微软雅黑" panose="020B0503020204020204" charset="-122"/>
              <a:cs typeface="微软雅黑" panose="020B0503020204020204" charset="-122"/>
            </a:endParaRPr>
          </a:p>
        </p:txBody>
      </p:sp>
      <p:pic>
        <p:nvPicPr>
          <p:cNvPr id="9" name="图片 8" descr="中科时代 logo-1220-07"/>
          <p:cNvPicPr>
            <a:picLocks noChangeAspect="1"/>
          </p:cNvPicPr>
          <p:nvPr>
            <p:custDataLst>
              <p:tags r:id="rId7"/>
            </p:custDataLst>
          </p:nvPr>
        </p:nvPicPr>
        <p:blipFill>
          <a:blip r:embed="rId8"/>
          <a:srcRect t="24116" b="25171"/>
          <a:stretch>
            <a:fillRect/>
          </a:stretch>
        </p:blipFill>
        <p:spPr>
          <a:xfrm>
            <a:off x="5227955" y="574675"/>
            <a:ext cx="2163445" cy="568960"/>
          </a:xfrm>
          <a:prstGeom prst="rect">
            <a:avLst/>
          </a:prstGeom>
        </p:spPr>
      </p:pic>
      <p:pic>
        <p:nvPicPr>
          <p:cNvPr id="10" name="图片 9"/>
          <p:cNvPicPr>
            <a:picLocks noChangeAspect="1"/>
          </p:cNvPicPr>
          <p:nvPr>
            <p:custDataLst>
              <p:tags r:id="rId9"/>
            </p:custDataLst>
          </p:nvPr>
        </p:nvPicPr>
        <p:blipFill>
          <a:blip r:embed="rId10">
            <a:lum bright="-90000" contrast="-90000"/>
            <a:extLst>
              <a:ext uri="{28A0092B-C50C-407E-A947-70E740481C1C}">
                <a14:useLocalDpi xmlns:a14="http://schemas.microsoft.com/office/drawing/2010/main" val="0"/>
              </a:ext>
            </a:extLst>
          </a:blip>
          <a:stretch>
            <a:fillRect/>
          </a:stretch>
        </p:blipFill>
        <p:spPr>
          <a:xfrm>
            <a:off x="311785" y="605790"/>
            <a:ext cx="650430" cy="568800"/>
          </a:xfrm>
          <a:prstGeom prst="rect">
            <a:avLst/>
          </a:prstGeom>
        </p:spPr>
      </p:pic>
      <p:sp>
        <p:nvSpPr>
          <p:cNvPr id="12" name="文本框 11"/>
          <p:cNvSpPr txBox="1"/>
          <p:nvPr>
            <p:custDataLst>
              <p:tags r:id="rId11"/>
            </p:custDataLst>
          </p:nvPr>
        </p:nvSpPr>
        <p:spPr>
          <a:xfrm>
            <a:off x="1015365" y="931545"/>
            <a:ext cx="2403475" cy="245110"/>
          </a:xfrm>
          <a:prstGeom prst="rect">
            <a:avLst/>
          </a:prstGeom>
          <a:noFill/>
        </p:spPr>
        <p:txBody>
          <a:bodyPr wrap="square" rtlCol="0" anchor="t">
            <a:normAutofit fontScale="91649"/>
          </a:bodyPr>
          <a:p>
            <a:pPr algn="dist"/>
            <a:r>
              <a:rPr lang="zh-CN" altLang="en-US" sz="1000" b="1" dirty="0">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sym typeface="iekie jianyuanti" panose="02010601030101010101" pitchFamily="2" charset="-122"/>
              </a:rPr>
              <a:t>Making device care even easier</a:t>
            </a:r>
            <a:endParaRPr lang="zh-CN" altLang="en-US" sz="1000" b="1" dirty="0">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sym typeface="iekie jianyuanti" panose="02010601030101010101" pitchFamily="2"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 name="table 44"/>
          <p:cNvGraphicFramePr>
            <a:graphicFrameLocks noGrp="1"/>
          </p:cNvGraphicFramePr>
          <p:nvPr/>
        </p:nvGraphicFramePr>
        <p:xfrm>
          <a:off x="612167" y="5789895"/>
          <a:ext cx="6210300" cy="5081270"/>
        </p:xfrm>
        <a:graphic>
          <a:graphicData uri="http://schemas.openxmlformats.org/drawingml/2006/table">
            <a:tbl>
              <a:tblPr/>
              <a:tblGrid>
                <a:gridCol w="915035"/>
                <a:gridCol w="3406140"/>
                <a:gridCol w="1889125"/>
              </a:tblGrid>
              <a:tr h="231775">
                <a:tc gridSpan="3">
                  <a:txBody>
                    <a:bodyPr/>
                    <a:lstStyle/>
                    <a:p>
                      <a:pPr algn="l" rtl="0" eaLnBrk="0">
                        <a:lnSpc>
                          <a:spcPct val="100000"/>
                        </a:lnSpc>
                      </a:pPr>
                      <a:endParaRPr sz="1000" dirty="0">
                        <a:latin typeface="Arial" panose="020B0604020202020204"/>
                        <a:ea typeface="Arial" panose="020B0604020202020204"/>
                        <a:cs typeface="Arial" panose="020B0604020202020204"/>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6400">
                <a:tc>
                  <a:txBody>
                    <a:bodyPr>
                      <a:spAutoFit/>
                    </a:bodyPr>
                    <a:lstStyle/>
                    <a:p>
                      <a:pPr indent="0" algn="ctr" rtl="0" eaLnBrk="0" fontAlgn="auto">
                        <a:lnSpc>
                          <a:spcPct val="200000"/>
                        </a:lnSpc>
                        <a:buClrTx/>
                        <a:buSzTx/>
                        <a:buFontTx/>
                      </a:pPr>
                      <a:r>
                        <a:rPr sz="1000" kern="0" spc="4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Serial</a:t>
                      </a:r>
                      <a:r>
                        <a:rPr lang="en-US" sz="1000" kern="0" spc="4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N</a:t>
                      </a:r>
                      <a:r>
                        <a:rPr sz="1000" kern="0" spc="4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umber</a:t>
                      </a:r>
                      <a:endParaRPr sz="1000" kern="0" spc="4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spAutoFit/>
                    </a:bodyPr>
                    <a:lstStyle/>
                    <a:p>
                      <a:pPr indent="0" algn="ctr" rtl="0" eaLnBrk="0" fontAlgn="auto">
                        <a:lnSpc>
                          <a:spcPct val="200000"/>
                        </a:lnSpc>
                        <a:buClrTx/>
                        <a:buSzTx/>
                        <a:buFontTx/>
                      </a:pPr>
                      <a:r>
                        <a:rPr sz="1000" kern="0" spc="4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Instructions</a:t>
                      </a:r>
                      <a:endParaRPr sz="1000" kern="0" spc="4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spAutoFit/>
                    </a:bodyPr>
                    <a:lstStyle/>
                    <a:p>
                      <a:pPr indent="0" algn="ctr" rtl="0" eaLnBrk="0" fontAlgn="auto">
                        <a:lnSpc>
                          <a:spcPct val="200000"/>
                        </a:lnSpc>
                        <a:buClrTx/>
                        <a:buSzTx/>
                        <a:buFontTx/>
                      </a:pPr>
                      <a:r>
                        <a:rPr sz="1000" kern="0" spc="4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Remarks</a:t>
                      </a:r>
                      <a:endParaRPr sz="1000" kern="0" spc="4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6400">
                <a:tc>
                  <a:txBody>
                    <a:bodyPr>
                      <a:spAutoFit/>
                    </a:bodyPr>
                    <a:lstStyle/>
                    <a:p>
                      <a:pPr indent="0" algn="ctr" rtl="0" eaLnBrk="0" fontAlgn="auto">
                        <a:lnSpc>
                          <a:spcPct val="150000"/>
                        </a:lnSpc>
                      </a:pPr>
                      <a:r>
                        <a:rPr lang="en-US" sz="1000" b="0" kern="0" spc="-1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1</a:t>
                      </a:r>
                      <a:endParaRPr lang="en-US" sz="1000" b="0" kern="0" spc="-1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spAutoFit/>
                    </a:bodyPr>
                    <a:lstStyle/>
                    <a:p>
                      <a:pPr indent="0" algn="ctr" rtl="0" eaLnBrk="0" fontAlgn="auto">
                        <a:lnSpc>
                          <a:spcPct val="150000"/>
                        </a:lnSpc>
                      </a:pPr>
                      <a:r>
                        <a:rPr sz="1000" b="0" kern="0" spc="4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Install studs /4-28 to /4-28 threads</a:t>
                      </a:r>
                      <a:endParaRPr sz="1000" b="0" dirty="0">
                        <a:latin typeface="Arial" panose="020B0604020202020204" pitchFamily="34" charset="0"/>
                        <a:ea typeface="宋体" panose="02010600030101010101" pitchFamily="2" charset="-122"/>
                        <a:cs typeface="Arial" panose="020B0604020202020204" pitchFamily="34" charset="0"/>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spAutoFit/>
                    </a:bodyPr>
                    <a:lstStyle/>
                    <a:p>
                      <a:pPr indent="0" algn="ctr" rtl="0" eaLnBrk="0" fontAlgn="auto">
                        <a:lnSpc>
                          <a:spcPct val="150000"/>
                        </a:lnSpc>
                      </a:pPr>
                      <a:r>
                        <a:rPr sz="1000" b="0" kern="0" spc="7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sym typeface="+mn-ea"/>
                        </a:rPr>
                        <a:t>Standard configuration</a:t>
                      </a:r>
                      <a:endParaRPr sz="1000" b="0" kern="0" spc="7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sym typeface="+mn-ea"/>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0050">
                <a:tc>
                  <a:txBody>
                    <a:bodyPr/>
                    <a:lstStyle/>
                    <a:p>
                      <a:pPr indent="0" algn="ctr" rtl="0" eaLnBrk="0" fontAlgn="auto">
                        <a:lnSpc>
                          <a:spcPct val="150000"/>
                        </a:lnSpc>
                      </a:pPr>
                      <a:r>
                        <a:rPr sz="1000" b="0" kern="0" spc="-1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2</a:t>
                      </a:r>
                      <a:endParaRPr sz="1000" b="0" dirty="0">
                        <a:latin typeface="Arial" panose="020B0604020202020204" pitchFamily="34" charset="0"/>
                        <a:ea typeface="宋体" panose="02010600030101010101" pitchFamily="2" charset="-122"/>
                        <a:cs typeface="Arial" panose="020B0604020202020204" pitchFamily="34" charset="0"/>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spAutoFit/>
                    </a:bodyPr>
                    <a:lstStyle/>
                    <a:p>
                      <a:pPr indent="0" algn="ctr" rtl="0" eaLnBrk="0" fontAlgn="auto">
                        <a:lnSpc>
                          <a:spcPct val="150000"/>
                        </a:lnSpc>
                      </a:pPr>
                      <a:r>
                        <a:rPr sz="1000" b="0" kern="0" spc="4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Install studs /4-28 to M6 threads</a:t>
                      </a:r>
                      <a:endParaRPr sz="1000" b="0" dirty="0">
                        <a:latin typeface="Arial" panose="020B0604020202020204" pitchFamily="34" charset="0"/>
                        <a:ea typeface="宋体" panose="02010600030101010101" pitchFamily="2" charset="-122"/>
                        <a:cs typeface="Arial" panose="020B0604020202020204" pitchFamily="34" charset="0"/>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6400">
                <a:tc>
                  <a:txBody>
                    <a:bodyPr/>
                    <a:lstStyle/>
                    <a:p>
                      <a:pPr indent="0" algn="ctr" rtl="0" eaLnBrk="0" fontAlgn="auto">
                        <a:lnSpc>
                          <a:spcPct val="150000"/>
                        </a:lnSpc>
                      </a:pPr>
                      <a:r>
                        <a:rPr sz="1000" b="0" kern="0" spc="-1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3</a:t>
                      </a:r>
                      <a:endParaRPr sz="1000" b="0" dirty="0">
                        <a:latin typeface="Arial" panose="020B0604020202020204" pitchFamily="34" charset="0"/>
                        <a:ea typeface="宋体" panose="02010600030101010101" pitchFamily="2" charset="-122"/>
                        <a:cs typeface="Arial" panose="020B0604020202020204" pitchFamily="34" charset="0"/>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spAutoFit/>
                    </a:bodyPr>
                    <a:lstStyle/>
                    <a:p>
                      <a:pPr indent="0" algn="ctr" rtl="0" eaLnBrk="0" fontAlgn="auto">
                        <a:lnSpc>
                          <a:spcPct val="150000"/>
                        </a:lnSpc>
                      </a:pPr>
                      <a:r>
                        <a:rPr sz="1000" b="0" kern="0" spc="4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Install studs /4-28 to M10 thread</a:t>
                      </a:r>
                      <a:endParaRPr sz="1000" b="0" dirty="0">
                        <a:latin typeface="Arial" panose="020B0604020202020204" pitchFamily="34" charset="0"/>
                        <a:ea typeface="宋体" panose="02010600030101010101" pitchFamily="2" charset="-122"/>
                        <a:cs typeface="Arial" panose="020B0604020202020204" pitchFamily="34" charset="0"/>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spAutoFit/>
                    </a:bodyPr>
                    <a:lstStyle/>
                    <a:p>
                      <a:pPr indent="0" algn="ctr" rtl="0" eaLnBrk="0" fontAlgn="auto">
                        <a:lnSpc>
                          <a:spcPct val="150000"/>
                        </a:lnSpc>
                      </a:pPr>
                      <a:r>
                        <a:rPr sz="1000" b="0" kern="0" spc="7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Optional</a:t>
                      </a:r>
                      <a:endParaRPr sz="1000" b="0" dirty="0">
                        <a:latin typeface="Arial" panose="020B0604020202020204" pitchFamily="34" charset="0"/>
                        <a:ea typeface="宋体" panose="02010600030101010101" pitchFamily="2" charset="-122"/>
                        <a:cs typeface="Arial" panose="020B0604020202020204" pitchFamily="34" charset="0"/>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0050">
                <a:tc>
                  <a:txBody>
                    <a:bodyPr/>
                    <a:lstStyle/>
                    <a:p>
                      <a:pPr indent="0" algn="ctr" rtl="0" eaLnBrk="0" fontAlgn="auto">
                        <a:lnSpc>
                          <a:spcPct val="150000"/>
                        </a:lnSpc>
                        <a:spcBef>
                          <a:spcPts val="5"/>
                        </a:spcBef>
                      </a:pPr>
                      <a:r>
                        <a:rPr sz="1000" b="0" kern="0" spc="-1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4</a:t>
                      </a:r>
                      <a:endParaRPr sz="1000" b="0" dirty="0">
                        <a:latin typeface="Arial" panose="020B0604020202020204" pitchFamily="34" charset="0"/>
                        <a:ea typeface="宋体" panose="02010600030101010101" pitchFamily="2" charset="-122"/>
                        <a:cs typeface="Arial" panose="020B0604020202020204" pitchFamily="34" charset="0"/>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spAutoFit/>
                    </a:bodyPr>
                    <a:lstStyle/>
                    <a:p>
                      <a:pPr indent="0" algn="ctr" rtl="0" eaLnBrk="0" fontAlgn="auto">
                        <a:lnSpc>
                          <a:spcPct val="150000"/>
                        </a:lnSpc>
                      </a:pPr>
                      <a:r>
                        <a:rPr sz="1000" b="0" kern="0" spc="7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Adhesive</a:t>
                      </a:r>
                      <a:endParaRPr sz="1000" b="0" dirty="0">
                        <a:latin typeface="Arial" panose="020B0604020202020204" pitchFamily="34" charset="0"/>
                        <a:ea typeface="宋体" panose="02010600030101010101" pitchFamily="2" charset="-122"/>
                        <a:cs typeface="Arial" panose="020B0604020202020204" pitchFamily="34" charset="0"/>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spAutoFit/>
                    </a:bodyPr>
                    <a:lstStyle/>
                    <a:p>
                      <a:pPr indent="0" algn="ctr" rtl="0" eaLnBrk="0" fontAlgn="auto">
                        <a:lnSpc>
                          <a:spcPct val="150000"/>
                        </a:lnSpc>
                      </a:pPr>
                      <a:r>
                        <a:rPr sz="1000" b="0" kern="0" spc="7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Optional</a:t>
                      </a:r>
                      <a:endParaRPr sz="1000" b="0" dirty="0">
                        <a:latin typeface="Arial" panose="020B0604020202020204" pitchFamily="34" charset="0"/>
                        <a:ea typeface="宋体" panose="02010600030101010101" pitchFamily="2" charset="-122"/>
                        <a:cs typeface="Arial" panose="020B0604020202020204" pitchFamily="34" charset="0"/>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6400">
                <a:tc>
                  <a:txBody>
                    <a:bodyPr/>
                    <a:lstStyle/>
                    <a:p>
                      <a:pPr indent="0" algn="ctr" rtl="0" eaLnBrk="0" fontAlgn="auto">
                        <a:lnSpc>
                          <a:spcPct val="150000"/>
                        </a:lnSpc>
                      </a:pPr>
                      <a:r>
                        <a:rPr sz="1000" b="0" kern="0" spc="-1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5</a:t>
                      </a:r>
                      <a:endParaRPr sz="1000" b="0" dirty="0">
                        <a:latin typeface="Arial" panose="020B0604020202020204" pitchFamily="34" charset="0"/>
                        <a:ea typeface="宋体" panose="02010600030101010101" pitchFamily="2" charset="-122"/>
                        <a:cs typeface="Arial" panose="020B0604020202020204" pitchFamily="34" charset="0"/>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spAutoFit/>
                    </a:bodyPr>
                    <a:lstStyle/>
                    <a:p>
                      <a:pPr indent="0" algn="ctr" rtl="0" eaLnBrk="0" fontAlgn="auto">
                        <a:lnSpc>
                          <a:spcPct val="150000"/>
                        </a:lnSpc>
                      </a:pPr>
                      <a:r>
                        <a:rPr sz="1000" b="0" kern="0" spc="5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Flat bottom magnet mounting adapter</a:t>
                      </a:r>
                      <a:endParaRPr sz="1000" b="0" dirty="0">
                        <a:latin typeface="Arial" panose="020B0604020202020204" pitchFamily="34" charset="0"/>
                        <a:ea typeface="宋体" panose="02010600030101010101" pitchFamily="2" charset="-122"/>
                        <a:cs typeface="Arial" panose="020B0604020202020204" pitchFamily="34" charset="0"/>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spAutoFit/>
                    </a:bodyPr>
                    <a:lstStyle/>
                    <a:p>
                      <a:pPr indent="0" algn="ctr" rtl="0" eaLnBrk="0" fontAlgn="auto">
                        <a:lnSpc>
                          <a:spcPct val="150000"/>
                        </a:lnSpc>
                      </a:pPr>
                      <a:r>
                        <a:rPr sz="1000" b="0" kern="0" spc="7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Optional</a:t>
                      </a:r>
                      <a:endParaRPr sz="1000" b="0" dirty="0">
                        <a:latin typeface="Arial" panose="020B0604020202020204" pitchFamily="34" charset="0"/>
                        <a:ea typeface="宋体" panose="02010600030101010101" pitchFamily="2" charset="-122"/>
                        <a:cs typeface="Arial" panose="020B0604020202020204" pitchFamily="34" charset="0"/>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6400">
                <a:tc>
                  <a:txBody>
                    <a:bodyPr/>
                    <a:lstStyle/>
                    <a:p>
                      <a:pPr indent="0" algn="ctr" rtl="0" eaLnBrk="0" fontAlgn="auto">
                        <a:lnSpc>
                          <a:spcPct val="150000"/>
                        </a:lnSpc>
                      </a:pPr>
                      <a:r>
                        <a:rPr sz="1000" b="0" kern="0" spc="-1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6</a:t>
                      </a:r>
                      <a:endParaRPr sz="1000" b="0" dirty="0">
                        <a:latin typeface="Arial" panose="020B0604020202020204" pitchFamily="34" charset="0"/>
                        <a:ea typeface="宋体" panose="02010600030101010101" pitchFamily="2" charset="-122"/>
                        <a:cs typeface="Arial" panose="020B0604020202020204" pitchFamily="34" charset="0"/>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spAutoFit/>
                    </a:bodyPr>
                    <a:lstStyle/>
                    <a:p>
                      <a:pPr indent="0" algn="ctr" rtl="0" eaLnBrk="0" fontAlgn="auto">
                        <a:lnSpc>
                          <a:spcPct val="150000"/>
                        </a:lnSpc>
                        <a:spcBef>
                          <a:spcPts val="5"/>
                        </a:spcBef>
                      </a:pPr>
                      <a:r>
                        <a:rPr sz="1000" b="0" kern="0" spc="5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Saddle magnet mounting adapter</a:t>
                      </a:r>
                      <a:endParaRPr sz="1000" b="0" dirty="0">
                        <a:latin typeface="Arial" panose="020B0604020202020204" pitchFamily="34" charset="0"/>
                        <a:ea typeface="宋体" panose="02010600030101010101" pitchFamily="2" charset="-122"/>
                        <a:cs typeface="Arial" panose="020B0604020202020204" pitchFamily="34" charset="0"/>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spAutoFit/>
                    </a:bodyPr>
                    <a:lstStyle/>
                    <a:p>
                      <a:pPr indent="0" algn="ctr" rtl="0" eaLnBrk="0" fontAlgn="auto">
                        <a:lnSpc>
                          <a:spcPct val="150000"/>
                        </a:lnSpc>
                        <a:spcBef>
                          <a:spcPts val="5"/>
                        </a:spcBef>
                      </a:pPr>
                      <a:r>
                        <a:rPr sz="1000" b="0" kern="0" spc="7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Optional</a:t>
                      </a:r>
                      <a:endParaRPr sz="1000" b="0" dirty="0">
                        <a:latin typeface="Arial" panose="020B0604020202020204" pitchFamily="34" charset="0"/>
                        <a:ea typeface="宋体" panose="02010600030101010101" pitchFamily="2" charset="-122"/>
                        <a:cs typeface="Arial" panose="020B0604020202020204" pitchFamily="34" charset="0"/>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7350">
                <a:tc>
                  <a:txBody>
                    <a:bodyPr/>
                    <a:lstStyle/>
                    <a:p>
                      <a:pPr indent="0" algn="ctr" rtl="0" eaLnBrk="0" fontAlgn="auto">
                        <a:lnSpc>
                          <a:spcPct val="150000"/>
                        </a:lnSpc>
                      </a:pPr>
                      <a:r>
                        <a:rPr sz="1000" b="0" kern="0" spc="-1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7</a:t>
                      </a:r>
                      <a:endParaRPr sz="1000" b="0" dirty="0">
                        <a:latin typeface="Arial" panose="020B0604020202020204" pitchFamily="34" charset="0"/>
                        <a:ea typeface="宋体" panose="02010600030101010101" pitchFamily="2" charset="-122"/>
                        <a:cs typeface="Arial" panose="020B0604020202020204" pitchFamily="34" charset="0"/>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spAutoFit/>
                    </a:bodyPr>
                    <a:lstStyle/>
                    <a:p>
                      <a:pPr indent="0" algn="ctr" rtl="0" eaLnBrk="0" fontAlgn="auto">
                        <a:lnSpc>
                          <a:spcPct val="150000"/>
                        </a:lnSpc>
                      </a:pPr>
                      <a:r>
                        <a:rPr sz="1000" b="0" kern="0" spc="5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10 meter fit cable with M12 pin connector</a:t>
                      </a:r>
                      <a:endParaRPr sz="1000" b="0" dirty="0">
                        <a:latin typeface="Arial" panose="020B0604020202020204" pitchFamily="34" charset="0"/>
                        <a:ea typeface="宋体" panose="02010600030101010101" pitchFamily="2" charset="-122"/>
                        <a:cs typeface="Arial" panose="020B0604020202020204" pitchFamily="34" charset="0"/>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spAutoFit/>
                    </a:bodyPr>
                    <a:lstStyle/>
                    <a:p>
                      <a:pPr indent="0" algn="ctr" rtl="0" eaLnBrk="0" fontAlgn="auto">
                        <a:lnSpc>
                          <a:spcPct val="150000"/>
                        </a:lnSpc>
                      </a:pPr>
                      <a:r>
                        <a:rPr sz="1000" b="0" kern="0" spc="70" dirty="0">
                          <a:solidFill>
                            <a:srgbClr val="000000">
                              <a:alpha val="100000"/>
                            </a:srgbClr>
                          </a:solidFill>
                          <a:latin typeface="Arial" panose="020B0604020202020204" pitchFamily="34" charset="0"/>
                          <a:ea typeface="宋体" panose="02010600030101010101" pitchFamily="2" charset="-122"/>
                          <a:cs typeface="Arial" panose="020B0604020202020204" pitchFamily="34" charset="0"/>
                        </a:rPr>
                        <a:t>Optional</a:t>
                      </a:r>
                      <a:endParaRPr sz="1000" b="0" dirty="0">
                        <a:latin typeface="Arial" panose="020B0604020202020204" pitchFamily="34" charset="0"/>
                        <a:ea typeface="宋体" panose="02010600030101010101" pitchFamily="2" charset="-122"/>
                        <a:cs typeface="Arial" panose="020B0604020202020204" pitchFamily="34" charset="0"/>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42975">
                <a:tc gridSpan="3">
                  <a:txBody>
                    <a:bodyPr/>
                    <a:lstStyle/>
                    <a:p>
                      <a:pPr algn="l" rtl="0" eaLnBrk="0">
                        <a:lnSpc>
                          <a:spcPct val="100000"/>
                        </a:lnSpc>
                      </a:pPr>
                      <a:endParaRPr sz="1000" dirty="0">
                        <a:latin typeface="Arial" panose="020B0604020202020204"/>
                        <a:ea typeface="Arial" panose="020B0604020202020204"/>
                        <a:cs typeface="Arial" panose="020B0604020202020204"/>
                      </a:endParaRPr>
                    </a:p>
                  </a:txBody>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cPr marL="0" marR="0" marT="0" marB="0" vert="horz">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graphicFrame>
        <p:nvGraphicFramePr>
          <p:cNvPr id="46" name="table 46"/>
          <p:cNvGraphicFramePr>
            <a:graphicFrameLocks noGrp="1"/>
          </p:cNvGraphicFramePr>
          <p:nvPr/>
        </p:nvGraphicFramePr>
        <p:xfrm>
          <a:off x="443886" y="2547608"/>
          <a:ext cx="6546849" cy="2552700"/>
        </p:xfrm>
        <a:graphic>
          <a:graphicData uri="http://schemas.openxmlformats.org/drawingml/2006/table">
            <a:tbl>
              <a:tblPr/>
              <a:tblGrid>
                <a:gridCol w="4551044"/>
                <a:gridCol w="1995804"/>
              </a:tblGrid>
              <a:tr h="2552700">
                <a:tc>
                  <a:txBody>
                    <a:bodyPr/>
                    <a:lstStyle/>
                    <a:p>
                      <a:pPr algn="l" rtl="0" eaLnBrk="0">
                        <a:lnSpc>
                          <a:spcPct val="100000"/>
                        </a:lnSpc>
                      </a:pPr>
                      <a:endParaRPr sz="1000" dirty="0">
                        <a:latin typeface="Arial" panose="020B0604020202020204"/>
                        <a:ea typeface="Arial" panose="020B0604020202020204"/>
                        <a:cs typeface="Arial" panose="020B0604020202020204"/>
                      </a:endParaRPr>
                    </a:p>
                  </a:txBody>
                  <a:tcPr marL="0" marR="0" marT="0" marB="0" vert="horz">
                    <a:lnL w="6350" cap="flat" cmpd="sng" algn="ctr">
                      <a:solidFill>
                        <a:srgbClr val="000000"/>
                      </a:solidFill>
                      <a:prstDash val="solid"/>
                      <a:round/>
                      <a:headEnd type="none" w="med" len="med"/>
                      <a:tailEnd type="none" w="med" len="med"/>
                    </a:lnL>
                    <a:lnR>
                      <a:noFill/>
                    </a:lnR>
                    <a:lnT w="31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eaLnBrk="0">
                        <a:lnSpc>
                          <a:spcPct val="105000"/>
                        </a:lnSpc>
                      </a:pPr>
                      <a:endParaRPr sz="1000" dirty="0">
                        <a:latin typeface="Arial" panose="020B0604020202020204"/>
                        <a:ea typeface="Arial" panose="020B0604020202020204"/>
                        <a:cs typeface="Arial" panose="020B0604020202020204"/>
                      </a:endParaRPr>
                    </a:p>
                    <a:p>
                      <a:pPr algn="l" rtl="0" eaLnBrk="0">
                        <a:lnSpc>
                          <a:spcPct val="105000"/>
                        </a:lnSpc>
                      </a:pPr>
                      <a:endParaRPr sz="1000" dirty="0">
                        <a:latin typeface="Arial" panose="020B0604020202020204"/>
                        <a:ea typeface="Arial" panose="020B0604020202020204"/>
                        <a:cs typeface="Arial" panose="020B0604020202020204"/>
                      </a:endParaRPr>
                    </a:p>
                    <a:p>
                      <a:pPr algn="l" rtl="0" eaLnBrk="0">
                        <a:lnSpc>
                          <a:spcPct val="105000"/>
                        </a:lnSpc>
                      </a:pPr>
                      <a:endParaRPr sz="1000" dirty="0">
                        <a:latin typeface="Arial" panose="020B0604020202020204"/>
                        <a:ea typeface="Arial" panose="020B0604020202020204"/>
                        <a:cs typeface="Arial" panose="020B0604020202020204"/>
                      </a:endParaRPr>
                    </a:p>
                    <a:p>
                      <a:pPr marL="886460" algn="l" rtl="0" eaLnBrk="0">
                        <a:lnSpc>
                          <a:spcPts val="1370"/>
                        </a:lnSpc>
                        <a:spcBef>
                          <a:spcPts val="0"/>
                        </a:spcBef>
                      </a:pPr>
                      <a:r>
                        <a:rPr sz="1100" b="1" kern="0" spc="-60" dirty="0">
                          <a:solidFill>
                            <a:schemeClr val="tx1">
                              <a:alpha val="100000"/>
                            </a:schemeClr>
                          </a:solidFill>
                          <a:latin typeface="黑体" panose="02010609060101010101" charset="-122"/>
                          <a:ea typeface="黑体" panose="02010609060101010101" charset="-122"/>
                          <a:cs typeface="黑体" panose="02010609060101010101" charset="-122"/>
                        </a:rPr>
                        <a:t>Unit: mm</a:t>
                      </a:r>
                      <a:endParaRPr sz="1100" kern="0" spc="-60" dirty="0">
                        <a:solidFill>
                          <a:schemeClr val="tx1">
                            <a:alpha val="100000"/>
                          </a:schemeClr>
                        </a:solidFill>
                        <a:latin typeface="Arial" panose="020B0604020202020204"/>
                        <a:ea typeface="Arial" panose="020B0604020202020204"/>
                        <a:cs typeface="Arial" panose="020B0604020202020204"/>
                      </a:endParaRPr>
                    </a:p>
                  </a:txBody>
                  <a:tcPr marL="0" marR="0" marT="0" marB="0" vert="horz">
                    <a:lnL>
                      <a:noFill/>
                    </a:lnL>
                    <a:lnR w="6350" cap="flat" cmpd="sng" algn="ctr">
                      <a:solidFill>
                        <a:srgbClr val="000000"/>
                      </a:solidFill>
                      <a:prstDash val="solid"/>
                      <a:round/>
                      <a:headEnd type="none" w="med" len="med"/>
                      <a:tailEnd type="none" w="med" len="med"/>
                    </a:lnR>
                    <a:lnT w="31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50" name="picture 50"/>
          <p:cNvPicPr>
            <a:picLocks noChangeAspect="1"/>
          </p:cNvPicPr>
          <p:nvPr/>
        </p:nvPicPr>
        <p:blipFill>
          <a:blip r:embed="rId1"/>
          <a:stretch>
            <a:fillRect/>
          </a:stretch>
        </p:blipFill>
        <p:spPr>
          <a:xfrm rot="21600000">
            <a:off x="2520343" y="3582622"/>
            <a:ext cx="1587442" cy="1339882"/>
          </a:xfrm>
          <a:prstGeom prst="rect">
            <a:avLst/>
          </a:prstGeom>
        </p:spPr>
      </p:pic>
      <p:pic>
        <p:nvPicPr>
          <p:cNvPr id="52" name="picture 52"/>
          <p:cNvPicPr>
            <a:picLocks noChangeAspect="1"/>
          </p:cNvPicPr>
          <p:nvPr/>
        </p:nvPicPr>
        <p:blipFill>
          <a:blip r:embed="rId2"/>
          <a:stretch>
            <a:fillRect/>
          </a:stretch>
        </p:blipFill>
        <p:spPr>
          <a:xfrm rot="21600000">
            <a:off x="2653676" y="2655611"/>
            <a:ext cx="1041404" cy="762011"/>
          </a:xfrm>
          <a:prstGeom prst="rect">
            <a:avLst/>
          </a:prstGeom>
        </p:spPr>
      </p:pic>
      <p:pic>
        <p:nvPicPr>
          <p:cNvPr id="11" name="picture 11"/>
          <p:cNvPicPr>
            <a:picLocks noChangeAspect="1"/>
          </p:cNvPicPr>
          <p:nvPr>
            <p:custDataLst>
              <p:tags r:id="rId3"/>
            </p:custDataLst>
          </p:nvPr>
        </p:nvPicPr>
        <p:blipFill>
          <a:blip r:embed="rId4"/>
          <a:stretch>
            <a:fillRect/>
          </a:stretch>
        </p:blipFill>
        <p:spPr>
          <a:xfrm rot="21600000">
            <a:off x="4429760" y="1669415"/>
            <a:ext cx="3130550" cy="99695"/>
          </a:xfrm>
          <a:prstGeom prst="rect">
            <a:avLst/>
          </a:prstGeom>
        </p:spPr>
      </p:pic>
      <p:sp>
        <p:nvSpPr>
          <p:cNvPr id="7" name="矩形 15"/>
          <p:cNvSpPr/>
          <p:nvPr>
            <p:custDataLst>
              <p:tags r:id="rId5"/>
            </p:custDataLst>
          </p:nvPr>
        </p:nvSpPr>
        <p:spPr>
          <a:xfrm>
            <a:off x="843280" y="1432560"/>
            <a:ext cx="3129915" cy="5734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rmAutofit fontScale="69761" lnSpcReduction="10000"/>
          </a:bodyPr>
          <a:p>
            <a:pPr algn="ctr"/>
            <a:r>
              <a:rPr lang="zh-CN" altLang="en-US" sz="2200" b="1" kern="100">
                <a:solidFill>
                  <a:srgbClr val="58575C"/>
                </a:solidFill>
                <a:latin typeface="微软雅黑" panose="020B0503020204020204" charset="-122"/>
                <a:ea typeface="微软雅黑" panose="020B0503020204020204" charset="-122"/>
                <a:cs typeface="微软雅黑" panose="020B0503020204020204" charset="-122"/>
                <a:sym typeface="Times New Roman" panose="02020603050405020304"/>
              </a:rPr>
              <a:t>Temperature and vibration integrated wired accelerometer</a:t>
            </a:r>
            <a:endParaRPr lang="en-US" altLang="zh-CN" sz="2200" b="1" kern="100">
              <a:solidFill>
                <a:srgbClr val="58575C"/>
              </a:solidFill>
              <a:latin typeface="微软雅黑" panose="020B0503020204020204" charset="-122"/>
              <a:ea typeface="微软雅黑" panose="020B0503020204020204" charset="-122"/>
              <a:cs typeface="微软雅黑" panose="020B0503020204020204" charset="-122"/>
              <a:sym typeface="Times New Roman" panose="02020603050405020304"/>
            </a:endParaRPr>
          </a:p>
        </p:txBody>
      </p:sp>
      <p:sp>
        <p:nvSpPr>
          <p:cNvPr id="5" name="矩形 4"/>
          <p:cNvSpPr/>
          <p:nvPr>
            <p:custDataLst>
              <p:tags r:id="rId6"/>
            </p:custDataLst>
          </p:nvPr>
        </p:nvSpPr>
        <p:spPr>
          <a:xfrm>
            <a:off x="0" y="2338070"/>
            <a:ext cx="1606550" cy="215900"/>
          </a:xfrm>
          <a:prstGeom prst="rect">
            <a:avLst/>
          </a:prstGeom>
          <a:solidFill>
            <a:srgbClr val="D617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4" name="textbox 17"/>
          <p:cNvSpPr/>
          <p:nvPr>
            <p:custDataLst>
              <p:tags r:id="rId7"/>
            </p:custDataLst>
          </p:nvPr>
        </p:nvSpPr>
        <p:spPr>
          <a:xfrm>
            <a:off x="0" y="2347595"/>
            <a:ext cx="1607185" cy="197485"/>
          </a:xfrm>
          <a:prstGeom prst="rect">
            <a:avLst/>
          </a:prstGeom>
        </p:spPr>
        <p:txBody>
          <a:bodyPr vert="horz" wrap="square" lIns="0" tIns="0" rIns="0" bIns="0"/>
          <a:p>
            <a:pPr algn="ctr" rtl="0" eaLnBrk="0">
              <a:lnSpc>
                <a:spcPct val="123000"/>
              </a:lnSpc>
              <a:spcBef>
                <a:spcPts val="0"/>
              </a:spcBef>
              <a:spcAft>
                <a:spcPts val="0"/>
              </a:spcAft>
            </a:pPr>
            <a:r>
              <a:rPr sz="800" kern="0" spc="70" dirty="0">
                <a:solidFill>
                  <a:srgbClr val="FFFFFF">
                    <a:alpha val="100000"/>
                  </a:srgbClr>
                </a:solidFill>
                <a:latin typeface="Arial Regular" panose="020B0604020202090204" charset="0"/>
                <a:ea typeface="黑体" panose="02010609060101010101" charset="-122"/>
                <a:cs typeface="Arial Regular" panose="020B0604020202090204" charset="0"/>
              </a:rPr>
              <a:t>Product </a:t>
            </a:r>
            <a:r>
              <a:rPr lang="zh-CN" sz="700" spc="-10" dirty="0">
                <a:solidFill>
                  <a:schemeClr val="bg1">
                    <a:alpha val="100000"/>
                  </a:schemeClr>
                </a:solidFill>
                <a:latin typeface="Arial Regular" panose="020B0604020202090204" charset="0"/>
                <a:ea typeface="微软雅黑 Light" panose="020B0502040204020203" charset="-122"/>
                <a:cs typeface="Arial Regular" panose="020B0604020202090204" charset="0"/>
              </a:rPr>
              <a:t>Dimensions</a:t>
            </a:r>
            <a:endParaRPr lang="zh-CN" sz="700" spc="-10" dirty="0">
              <a:solidFill>
                <a:schemeClr val="bg1">
                  <a:alpha val="100000"/>
                </a:schemeClr>
              </a:solidFill>
              <a:latin typeface="Arial Regular" panose="020B0604020202090204" charset="0"/>
              <a:ea typeface="微软雅黑 Light" panose="020B0502040204020203" charset="-122"/>
              <a:cs typeface="Arial Regular" panose="020B0604020202090204" charset="0"/>
            </a:endParaRPr>
          </a:p>
        </p:txBody>
      </p:sp>
      <p:sp>
        <p:nvSpPr>
          <p:cNvPr id="16" name="矩形 15"/>
          <p:cNvSpPr/>
          <p:nvPr>
            <p:custDataLst>
              <p:tags r:id="rId8"/>
            </p:custDataLst>
          </p:nvPr>
        </p:nvSpPr>
        <p:spPr>
          <a:xfrm>
            <a:off x="0" y="5582920"/>
            <a:ext cx="1606550" cy="215900"/>
          </a:xfrm>
          <a:prstGeom prst="rect">
            <a:avLst/>
          </a:prstGeom>
          <a:solidFill>
            <a:srgbClr val="D617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r"/>
            <a:endParaRPr lang="zh-CN" altLang="en-US"/>
          </a:p>
        </p:txBody>
      </p:sp>
      <p:sp>
        <p:nvSpPr>
          <p:cNvPr id="17" name="textbox 17"/>
          <p:cNvSpPr/>
          <p:nvPr>
            <p:custDataLst>
              <p:tags r:id="rId9"/>
            </p:custDataLst>
          </p:nvPr>
        </p:nvSpPr>
        <p:spPr>
          <a:xfrm>
            <a:off x="-635" y="5592445"/>
            <a:ext cx="1587500" cy="197485"/>
          </a:xfrm>
          <a:prstGeom prst="rect">
            <a:avLst/>
          </a:prstGeom>
        </p:spPr>
        <p:txBody>
          <a:bodyPr vert="horz" wrap="square" lIns="0" tIns="0" rIns="0" bIns="0"/>
          <a:p>
            <a:pPr algn="ctr" rtl="0" eaLnBrk="0">
              <a:lnSpc>
                <a:spcPct val="123000"/>
              </a:lnSpc>
              <a:spcBef>
                <a:spcPts val="0"/>
              </a:spcBef>
              <a:spcAft>
                <a:spcPts val="0"/>
              </a:spcAft>
            </a:pPr>
            <a:r>
              <a:rPr sz="800" kern="0" spc="70" dirty="0">
                <a:solidFill>
                  <a:srgbClr val="FFFFFF">
                    <a:alpha val="100000"/>
                  </a:srgbClr>
                </a:solidFill>
                <a:latin typeface="Arial Regular" panose="020B0604020202090204" charset="0"/>
                <a:ea typeface="黑体" panose="02010609060101010101" charset="-122"/>
                <a:cs typeface="Arial Regular" panose="020B0604020202090204" charset="0"/>
              </a:rPr>
              <a:t>Product </a:t>
            </a:r>
            <a:r>
              <a:rPr lang="zh-CN" sz="700" b="1" spc="-10" dirty="0">
                <a:solidFill>
                  <a:schemeClr val="bg1">
                    <a:alpha val="100000"/>
                  </a:schemeClr>
                </a:solidFill>
                <a:latin typeface="微软雅黑 Light" panose="020B0502040204020203" charset="-122"/>
                <a:ea typeface="微软雅黑 Light" panose="020B0502040204020203" charset="-122"/>
                <a:cs typeface="微软雅黑 Light" panose="020B0502040204020203" charset="-122"/>
              </a:rPr>
              <a:t>accessories</a:t>
            </a:r>
            <a:endParaRPr lang="zh-CN" sz="700" b="1" spc="-10" dirty="0">
              <a:solidFill>
                <a:schemeClr val="bg1">
                  <a:alpha val="100000"/>
                </a:schemeClr>
              </a:solidFill>
              <a:latin typeface="微软雅黑 Light" panose="020B0502040204020203" charset="-122"/>
              <a:ea typeface="微软雅黑 Light" panose="020B0502040204020203" charset="-122"/>
              <a:cs typeface="微软雅黑 Light" panose="020B0502040204020203" charset="-122"/>
            </a:endParaRPr>
          </a:p>
        </p:txBody>
      </p:sp>
      <p:sp>
        <p:nvSpPr>
          <p:cNvPr id="6" name="textbox 13"/>
          <p:cNvSpPr/>
          <p:nvPr>
            <p:custDataLst>
              <p:tags r:id="rId10"/>
            </p:custDataLst>
          </p:nvPr>
        </p:nvSpPr>
        <p:spPr>
          <a:xfrm>
            <a:off x="1015365" y="648335"/>
            <a:ext cx="3660140" cy="252095"/>
          </a:xfrm>
          <a:prstGeom prst="rect">
            <a:avLst/>
          </a:prstGeom>
        </p:spPr>
        <p:txBody>
          <a:bodyPr vert="horz" wrap="square" lIns="0" tIns="0" rIns="0" bIns="0">
            <a:normAutofit fontScale="69019"/>
          </a:bodyPr>
          <a:p>
            <a:pPr algn="l" rtl="0" eaLnBrk="0">
              <a:lnSpc>
                <a:spcPct val="95000"/>
              </a:lnSpc>
            </a:pPr>
            <a:r>
              <a:rPr lang="en-US" altLang="en-US" dirty="0"/>
              <a:t>Instaguard- Device intelligent care diagnostic system</a:t>
            </a:r>
            <a:endParaRPr lang="zh-CN" spc="-30" dirty="0">
              <a:ln w="3175" cap="flat" cmpd="sng">
                <a:solidFill>
                  <a:srgbClr val="3E3E3F">
                    <a:alpha val="100000"/>
                  </a:srgbClr>
                </a:solidFill>
                <a:prstDash val="solid"/>
                <a:miter lim="0"/>
              </a:ln>
              <a:solidFill>
                <a:srgbClr val="3E3E3F">
                  <a:alpha val="100000"/>
                </a:srgbClr>
              </a:solidFill>
              <a:latin typeface="微软雅黑" panose="020B0503020204020204" charset="-122"/>
              <a:ea typeface="微软雅黑" panose="020B0503020204020204" charset="-122"/>
              <a:cs typeface="微软雅黑" panose="020B0503020204020204" charset="-122"/>
            </a:endParaRPr>
          </a:p>
        </p:txBody>
      </p:sp>
      <p:pic>
        <p:nvPicPr>
          <p:cNvPr id="8" name="图片 7" descr="中科时代 logo-1220-07"/>
          <p:cNvPicPr>
            <a:picLocks noChangeAspect="1"/>
          </p:cNvPicPr>
          <p:nvPr>
            <p:custDataLst>
              <p:tags r:id="rId11"/>
            </p:custDataLst>
          </p:nvPr>
        </p:nvPicPr>
        <p:blipFill>
          <a:blip r:embed="rId12"/>
          <a:srcRect t="24116" b="25171"/>
          <a:stretch>
            <a:fillRect/>
          </a:stretch>
        </p:blipFill>
        <p:spPr>
          <a:xfrm>
            <a:off x="5227955" y="574675"/>
            <a:ext cx="2163445" cy="568960"/>
          </a:xfrm>
          <a:prstGeom prst="rect">
            <a:avLst/>
          </a:prstGeom>
        </p:spPr>
      </p:pic>
      <p:pic>
        <p:nvPicPr>
          <p:cNvPr id="9" name="图片 8"/>
          <p:cNvPicPr>
            <a:picLocks noChangeAspect="1"/>
          </p:cNvPicPr>
          <p:nvPr>
            <p:custDataLst>
              <p:tags r:id="rId13"/>
            </p:custDataLst>
          </p:nvPr>
        </p:nvPicPr>
        <p:blipFill>
          <a:blip r:embed="rId14">
            <a:lum bright="-90000" contrast="-90000"/>
            <a:extLst>
              <a:ext uri="{28A0092B-C50C-407E-A947-70E740481C1C}">
                <a14:useLocalDpi xmlns:a14="http://schemas.microsoft.com/office/drawing/2010/main" val="0"/>
              </a:ext>
            </a:extLst>
          </a:blip>
          <a:stretch>
            <a:fillRect/>
          </a:stretch>
        </p:blipFill>
        <p:spPr>
          <a:xfrm>
            <a:off x="311785" y="605790"/>
            <a:ext cx="650430" cy="568800"/>
          </a:xfrm>
          <a:prstGeom prst="rect">
            <a:avLst/>
          </a:prstGeom>
        </p:spPr>
      </p:pic>
      <p:sp>
        <p:nvSpPr>
          <p:cNvPr id="10" name="文本框 9"/>
          <p:cNvSpPr txBox="1"/>
          <p:nvPr>
            <p:custDataLst>
              <p:tags r:id="rId15"/>
            </p:custDataLst>
          </p:nvPr>
        </p:nvSpPr>
        <p:spPr>
          <a:xfrm>
            <a:off x="1015365" y="931545"/>
            <a:ext cx="2403475" cy="245110"/>
          </a:xfrm>
          <a:prstGeom prst="rect">
            <a:avLst/>
          </a:prstGeom>
          <a:noFill/>
        </p:spPr>
        <p:txBody>
          <a:bodyPr wrap="square" rtlCol="0" anchor="t">
            <a:normAutofit fontScale="91649"/>
          </a:bodyPr>
          <a:p>
            <a:pPr algn="dist"/>
            <a:r>
              <a:rPr lang="zh-CN" altLang="en-US" sz="1000" b="1" dirty="0">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sym typeface="iekie jianyuanti" panose="02010601030101010101" pitchFamily="2" charset="-122"/>
              </a:rPr>
              <a:t>Making device care even easier</a:t>
            </a:r>
            <a:endParaRPr lang="zh-CN" altLang="en-US" sz="1000" b="1" dirty="0">
              <a:solidFill>
                <a:schemeClr val="tx1"/>
              </a:solidFill>
              <a:effectLst>
                <a:outerShdw blurRad="38100" dist="38100" dir="2700000" algn="tl">
                  <a:srgbClr val="000000">
                    <a:alpha val="43137"/>
                  </a:srgbClr>
                </a:outerShdw>
              </a:effectLst>
              <a:latin typeface="微软雅黑" panose="020B0503020204020204" charset="-122"/>
              <a:ea typeface="微软雅黑" panose="020B0503020204020204" charset="-122"/>
              <a:sym typeface="iekie jianyuanti" panose="02010601030101010101" pitchFamily="2" charset="-122"/>
            </a:endParaRPr>
          </a:p>
        </p:txBody>
      </p:sp>
    </p:spTree>
  </p:cSld>
  <p:clrMapOvr>
    <a:masterClrMapping/>
  </p:clrMapOvr>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
</p:tagLst>
</file>

<file path=ppt/tags/tag14.xml><?xml version="1.0" encoding="utf-8"?>
<p:tagLst xmlns:p="http://schemas.openxmlformats.org/presentationml/2006/main">
  <p:tag name="KSO_WM_BEAUTIFY_FLAG" val=""/>
</p:tagLst>
</file>

<file path=ppt/tags/tag15.xml><?xml version="1.0" encoding="utf-8"?>
<p:tagLst xmlns:p="http://schemas.openxmlformats.org/presentationml/2006/main">
  <p:tag name="KSO_WM_BEAUTIFY_FLAG" val=""/>
</p:tagLst>
</file>

<file path=ppt/tags/tag16.xml><?xml version="1.0" encoding="utf-8"?>
<p:tagLst xmlns:p="http://schemas.openxmlformats.org/presentationml/2006/main">
  <p:tag name="KSO_WM_BEAUTIFY_FLAG" val=""/>
</p:tagLst>
</file>

<file path=ppt/tags/tag17.xml><?xml version="1.0" encoding="utf-8"?>
<p:tagLst xmlns:p="http://schemas.openxmlformats.org/presentationml/2006/main">
  <p:tag name="KSO_WM_BEAUTIFY_FLAG" val=""/>
</p:tagLst>
</file>

<file path=ppt/tags/tag18.xml><?xml version="1.0" encoding="utf-8"?>
<p:tagLst xmlns:p="http://schemas.openxmlformats.org/presentationml/2006/main">
  <p:tag name="KSO_WM_BEAUTIFY_FLAG" val=""/>
</p:tagLst>
</file>

<file path=ppt/tags/tag19.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20.xml><?xml version="1.0" encoding="utf-8"?>
<p:tagLst xmlns:p="http://schemas.openxmlformats.org/presentationml/2006/main">
  <p:tag name="KSO_WM_BEAUTIFY_FLAG" val=""/>
</p:tagLst>
</file>

<file path=ppt/tags/tag21.xml><?xml version="1.0" encoding="utf-8"?>
<p:tagLst xmlns:p="http://schemas.openxmlformats.org/presentationml/2006/main">
  <p:tag name="KSO_WM_BEAUTIFY_FLAG" val=""/>
</p:tagLst>
</file>

<file path=ppt/tags/tag22.xml><?xml version="1.0" encoding="utf-8"?>
<p:tagLst xmlns:p="http://schemas.openxmlformats.org/presentationml/2006/main">
  <p:tag name="KSO_WM_BEAUTIFY_FLAG" val=""/>
</p:tagLst>
</file>

<file path=ppt/tags/tag23.xml><?xml version="1.0" encoding="utf-8"?>
<p:tagLst xmlns:p="http://schemas.openxmlformats.org/presentationml/2006/main">
  <p:tag name="KSO_WM_BEAUTIFY_FLAG" val=""/>
</p:tagLst>
</file>

<file path=ppt/tags/tag24.xml><?xml version="1.0" encoding="utf-8"?>
<p:tagLst xmlns:p="http://schemas.openxmlformats.org/presentationml/2006/main">
  <p:tag name="KSO_WM_BEAUTIFY_FLAG" val=""/>
</p:tagLst>
</file>

<file path=ppt/tags/tag25.xml><?xml version="1.0" encoding="utf-8"?>
<p:tagLst xmlns:p="http://schemas.openxmlformats.org/presentationml/2006/main">
  <p:tag name="KSO_WM_BEAUTIFY_FLAG" val=""/>
</p:tagLst>
</file>

<file path=ppt/tags/tag26.xml><?xml version="1.0" encoding="utf-8"?>
<p:tagLst xmlns:p="http://schemas.openxmlformats.org/presentationml/2006/main">
  <p:tag name="KSO_WM_BEAUTIFY_FLAG" val=""/>
</p:tagLst>
</file>

<file path=ppt/tags/tag27.xml><?xml version="1.0" encoding="utf-8"?>
<p:tagLst xmlns:p="http://schemas.openxmlformats.org/presentationml/2006/main">
  <p:tag name="KSO_WM_BEAUTIFY_FLAG" val=""/>
</p:tagLst>
</file>

<file path=ppt/tags/tag28.xml><?xml version="1.0" encoding="utf-8"?>
<p:tagLst xmlns:p="http://schemas.openxmlformats.org/presentationml/2006/main">
  <p:tag name="KSO_WM_BEAUTIFY_FLAG" val=""/>
</p:tagLst>
</file>

<file path=ppt/tags/tag29.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30.xml><?xml version="1.0" encoding="utf-8"?>
<p:tagLst xmlns:p="http://schemas.openxmlformats.org/presentationml/2006/main">
  <p:tag name="KSO_WM_BEAUTIFY_FLAG" val=""/>
</p:tagLst>
</file>

<file path=ppt/tags/tag31.xml><?xml version="1.0" encoding="utf-8"?>
<p:tagLst xmlns:p="http://schemas.openxmlformats.org/presentationml/2006/main">
  <p:tag name="KSO_WM_BEAUTIFY_FLAG" val=""/>
</p:tagLst>
</file>

<file path=ppt/tags/tag32.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5.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satMod val="110000"/>
                <a:lumMod val="105000"/>
                <a:tint val="67000"/>
              </a:schemeClr>
            </a:gs>
            <a:gs pos="50000">
              <a:schemeClr val="phClr">
                <a:lumMod val="105000"/>
                <a:satMod val="103000"/>
                <a:tint val="73000"/>
              </a:schemeClr>
            </a:gs>
            <a:gs pos="100000">
              <a:schemeClr val="phClr">
                <a:satMod val="105000"/>
                <a:lumMod val="109000"/>
                <a:tint val="81000"/>
              </a:schemeClr>
            </a:gs>
          </a:gsLst>
          <a:lin ang="5400000" scaled="0"/>
        </a:gradFill>
        <a:gradFill rotWithShape="1">
          <a:gsLst>
            <a:gs pos="0">
              <a:schemeClr val="phClr">
                <a:satMod val="103000"/>
                <a:lumMod val="102000"/>
                <a:shade val="94000"/>
              </a:schemeClr>
            </a:gs>
            <a:gs pos="50000">
              <a:schemeClr val="phClr">
                <a:lumMod val="110000"/>
                <a:satMod val="100000"/>
                <a:tint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3238</Words>
  <Application>WPS 演示</Application>
  <PresentationFormat/>
  <Paragraphs>253</Paragraphs>
  <Slides>3</Slides>
  <Notes>0</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3</vt:i4>
      </vt:variant>
    </vt:vector>
  </HeadingPairs>
  <TitlesOfParts>
    <vt:vector size="16" baseType="lpstr">
      <vt:lpstr>Arial</vt:lpstr>
      <vt:lpstr>宋体</vt:lpstr>
      <vt:lpstr>Wingdings</vt:lpstr>
      <vt:lpstr>Arial</vt:lpstr>
      <vt:lpstr>Times New Roman</vt:lpstr>
      <vt:lpstr>微软雅黑</vt:lpstr>
      <vt:lpstr>Arial Regular</vt:lpstr>
      <vt:lpstr>黑体</vt:lpstr>
      <vt:lpstr>iekie jianyuanti</vt:lpstr>
      <vt:lpstr>微软雅黑 Light</vt:lpstr>
      <vt:lpstr>Arial Unicode MS</vt:lpstr>
      <vt:lpstr>Calibri</vt:lpstr>
      <vt:lpstr>Office theme</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Kingsoft-PDF</dc:creator>
  <dc:subject>pdfbuilder</dc:subject>
  <cp:lastModifiedBy>小三爺</cp:lastModifiedBy>
  <cp:revision>4</cp:revision>
  <dcterms:created xsi:type="dcterms:W3CDTF">2024-09-14T07:04:00Z</dcterms:created>
  <dcterms:modified xsi:type="dcterms:W3CDTF">2024-11-27T04:09:48Z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O">
    <vt:lpwstr>wqlLaW5nc29mdCBQREYgdG8gV1BTIDEwMA</vt:lpwstr>
  </property>
  <property fmtid="{D5CDD505-2E9C-101B-9397-08002B2CF9AE}" pid="3" name="Created">
    <vt:filetime>2024-09-15T13:41:49Z</vt:filetime>
  </property>
  <property fmtid="{D5CDD505-2E9C-101B-9397-08002B2CF9AE}" pid="4" name="UsrData">
    <vt:lpwstr>66e522193b09f9001f4d8600wl</vt:lpwstr>
  </property>
  <property fmtid="{D5CDD505-2E9C-101B-9397-08002B2CF9AE}" pid="5" name="ICV">
    <vt:lpwstr>F8A1A03C809AA3ACF723E5665E537CAD_43</vt:lpwstr>
  </property>
  <property fmtid="{D5CDD505-2E9C-101B-9397-08002B2CF9AE}" pid="6" name="KSOProductBuildVer">
    <vt:lpwstr>2052-12.1.0.18912</vt:lpwstr>
  </property>
</Properties>
</file>